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8750" r:id="rId1"/>
    <p:sldMasterId id="2147488868" r:id="rId2"/>
  </p:sldMasterIdLst>
  <p:notesMasterIdLst>
    <p:notesMasterId r:id="rId31"/>
  </p:notesMasterIdLst>
  <p:handoutMasterIdLst>
    <p:handoutMasterId r:id="rId32"/>
  </p:handoutMasterIdLst>
  <p:sldIdLst>
    <p:sldId id="1135" r:id="rId3"/>
    <p:sldId id="1118" r:id="rId4"/>
    <p:sldId id="1154" r:id="rId5"/>
    <p:sldId id="1141" r:id="rId6"/>
    <p:sldId id="1144" r:id="rId7"/>
    <p:sldId id="1142" r:id="rId8"/>
    <p:sldId id="1146" r:id="rId9"/>
    <p:sldId id="1147" r:id="rId10"/>
    <p:sldId id="1148" r:id="rId11"/>
    <p:sldId id="1149" r:id="rId12"/>
    <p:sldId id="1143" r:id="rId13"/>
    <p:sldId id="1155" r:id="rId14"/>
    <p:sldId id="1150" r:id="rId15"/>
    <p:sldId id="1151" r:id="rId16"/>
    <p:sldId id="1152" r:id="rId17"/>
    <p:sldId id="1156" r:id="rId18"/>
    <p:sldId id="1157" r:id="rId19"/>
    <p:sldId id="1167" r:id="rId20"/>
    <p:sldId id="1158" r:id="rId21"/>
    <p:sldId id="1159" r:id="rId22"/>
    <p:sldId id="1160" r:id="rId23"/>
    <p:sldId id="1161" r:id="rId24"/>
    <p:sldId id="1162" r:id="rId25"/>
    <p:sldId id="1163" r:id="rId26"/>
    <p:sldId id="1164" r:id="rId27"/>
    <p:sldId id="1165" r:id="rId28"/>
    <p:sldId id="1153" r:id="rId29"/>
    <p:sldId id="1166" r:id="rId30"/>
  </p:sldIdLst>
  <p:sldSz cx="9144000" cy="5143500" type="screen16x9"/>
  <p:notesSz cx="6858000" cy="9926638"/>
  <p:embeddedFontLst>
    <p:embeddedFont>
      <p:font typeface="MS PGothic" panose="020B0600070205080204" pitchFamily="34" charset="-128"/>
      <p:regular r:id="rId33"/>
    </p:embeddedFont>
    <p:embeddedFont>
      <p:font typeface="Tahoma" panose="020B0604030504040204" pitchFamily="34" charset="0"/>
      <p:regular r:id="rId34"/>
      <p:bold r:id="rId35"/>
    </p:embeddedFont>
    <p:embeddedFont>
      <p:font typeface="Calibri" panose="020F0502020204030204" pitchFamily="34" charset="0"/>
      <p:regular r:id="rId36"/>
      <p:bold r:id="rId37"/>
      <p:italic r:id="rId38"/>
      <p:boldItalic r:id="rId39"/>
    </p:embeddedFont>
  </p:embeddedFontLst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5613" indent="1588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2813" indent="1588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0013" indent="1588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7213" indent="1588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76">
          <p15:clr>
            <a:srgbClr val="A4A3A4"/>
          </p15:clr>
        </p15:guide>
        <p15:guide id="2" pos="295">
          <p15:clr>
            <a:srgbClr val="A4A3A4"/>
          </p15:clr>
        </p15:guide>
        <p15:guide id="3" pos="2381">
          <p15:clr>
            <a:srgbClr val="A4A3A4"/>
          </p15:clr>
        </p15:guide>
        <p15:guide id="4" orient="horz" pos="395">
          <p15:clr>
            <a:srgbClr val="A4A3A4"/>
          </p15:clr>
        </p15:guide>
        <p15:guide id="5" orient="horz" pos="2890">
          <p15:clr>
            <a:srgbClr val="A4A3A4"/>
          </p15:clr>
        </p15:guide>
        <p15:guide id="6" pos="5420">
          <p15:clr>
            <a:srgbClr val="A4A3A4"/>
          </p15:clr>
        </p15:guide>
        <p15:guide id="7" pos="4332" userDrawn="1">
          <p15:clr>
            <a:srgbClr val="A4A3A4"/>
          </p15:clr>
        </p15:guide>
        <p15:guide id="8" orient="horz" pos="2573">
          <p15:clr>
            <a:srgbClr val="A4A3A4"/>
          </p15:clr>
        </p15:guide>
        <p15:guide id="9" pos="2245">
          <p15:clr>
            <a:srgbClr val="A4A3A4"/>
          </p15:clr>
        </p15:guide>
        <p15:guide id="10" orient="horz" pos="855" userDrawn="1">
          <p15:clr>
            <a:srgbClr val="A4A3A4"/>
          </p15:clr>
        </p15:guide>
        <p15:guide id="11" orient="horz" pos="2641">
          <p15:clr>
            <a:srgbClr val="A4A3A4"/>
          </p15:clr>
        </p15:guide>
        <p15:guide id="12" orient="horz" pos="2952" userDrawn="1">
          <p15:clr>
            <a:srgbClr val="A4A3A4"/>
          </p15:clr>
        </p15:guide>
        <p15:guide id="13" pos="2625">
          <p15:clr>
            <a:srgbClr val="A4A3A4"/>
          </p15:clr>
        </p15:guide>
        <p15:guide id="14" orient="horz" pos="1081">
          <p15:clr>
            <a:srgbClr val="A4A3A4"/>
          </p15:clr>
        </p15:guide>
        <p15:guide id="15" orient="horz" pos="741">
          <p15:clr>
            <a:srgbClr val="A4A3A4"/>
          </p15:clr>
        </p15:guide>
        <p15:guide id="16" orient="horz" pos="2726">
          <p15:clr>
            <a:srgbClr val="A4A3A4"/>
          </p15:clr>
        </p15:guide>
        <p15:guide id="17" orient="horz" pos="117">
          <p15:clr>
            <a:srgbClr val="A4A3A4"/>
          </p15:clr>
        </p15:guide>
        <p15:guide id="18" orient="horz" pos="3151">
          <p15:clr>
            <a:srgbClr val="A4A3A4"/>
          </p15:clr>
        </p15:guide>
        <p15:guide id="19" orient="horz" pos="3239">
          <p15:clr>
            <a:srgbClr val="A4A3A4"/>
          </p15:clr>
        </p15:guide>
        <p15:guide id="20" orient="horz" pos="316">
          <p15:clr>
            <a:srgbClr val="A4A3A4"/>
          </p15:clr>
        </p15:guide>
        <p15:guide id="21" pos="5431">
          <p15:clr>
            <a:srgbClr val="A4A3A4"/>
          </p15:clr>
        </p15:guide>
        <p15:guide id="22" pos="4779">
          <p15:clr>
            <a:srgbClr val="A4A3A4"/>
          </p15:clr>
        </p15:guide>
        <p15:guide id="23" orient="horz" pos="429">
          <p15:clr>
            <a:srgbClr val="A4A3A4"/>
          </p15:clr>
        </p15:guide>
        <p15:guide id="24" orient="horz" pos="2329">
          <p15:clr>
            <a:srgbClr val="A4A3A4"/>
          </p15:clr>
        </p15:guide>
        <p15:guide id="25" orient="horz" pos="458">
          <p15:clr>
            <a:srgbClr val="A4A3A4"/>
          </p15:clr>
        </p15:guide>
        <p15:guide id="26" pos="2767">
          <p15:clr>
            <a:srgbClr val="A4A3A4"/>
          </p15:clr>
        </p15:guide>
        <p15:guide id="27" pos="4893">
          <p15:clr>
            <a:srgbClr val="A4A3A4"/>
          </p15:clr>
        </p15:guide>
        <p15:guide id="28" orient="horz" pos="1847">
          <p15:clr>
            <a:srgbClr val="A4A3A4"/>
          </p15:clr>
        </p15:guide>
        <p15:guide id="29" orient="horz" pos="401">
          <p15:clr>
            <a:srgbClr val="A4A3A4"/>
          </p15:clr>
        </p15:guide>
        <p15:guide id="30" pos="222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6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Меньщикова Анастасия Сергеевна" initials="МАС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CB5"/>
    <a:srgbClr val="22BA59"/>
    <a:srgbClr val="CF415E"/>
    <a:srgbClr val="ED9A00"/>
    <a:srgbClr val="D61D7D"/>
    <a:srgbClr val="1DD6B7"/>
    <a:srgbClr val="3498DB"/>
    <a:srgbClr val="7030A0"/>
    <a:srgbClr val="E4594E"/>
    <a:srgbClr val="B0B0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125E5076-3810-47DD-B79F-674D7AD40C01}" styleName="Темный стиль 1 -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546" autoAdjust="0"/>
    <p:restoredTop sz="85126" autoAdjust="0"/>
  </p:normalViewPr>
  <p:slideViewPr>
    <p:cSldViewPr showGuides="1">
      <p:cViewPr varScale="1">
        <p:scale>
          <a:sx n="116" d="100"/>
          <a:sy n="116" d="100"/>
        </p:scale>
        <p:origin x="677" y="82"/>
      </p:cViewPr>
      <p:guideLst>
        <p:guide orient="horz" pos="1076"/>
        <p:guide pos="295"/>
        <p:guide pos="2381"/>
        <p:guide orient="horz" pos="395"/>
        <p:guide orient="horz" pos="2890"/>
        <p:guide pos="5420"/>
        <p:guide pos="4332"/>
        <p:guide orient="horz" pos="2573"/>
        <p:guide pos="2245"/>
        <p:guide orient="horz" pos="855"/>
        <p:guide orient="horz" pos="2641"/>
        <p:guide orient="horz" pos="2952"/>
        <p:guide pos="2625"/>
        <p:guide orient="horz" pos="1081"/>
        <p:guide orient="horz" pos="741"/>
        <p:guide orient="horz" pos="2726"/>
        <p:guide orient="horz" pos="117"/>
        <p:guide orient="horz" pos="3151"/>
        <p:guide orient="horz" pos="3239"/>
        <p:guide orient="horz" pos="316"/>
        <p:guide pos="5431"/>
        <p:guide pos="4779"/>
        <p:guide orient="horz" pos="429"/>
        <p:guide orient="horz" pos="2329"/>
        <p:guide orient="horz" pos="458"/>
        <p:guide pos="2767"/>
        <p:guide pos="4893"/>
        <p:guide orient="horz" pos="1847"/>
        <p:guide orient="horz" pos="401"/>
        <p:guide pos="222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73" d="100"/>
          <a:sy n="73" d="100"/>
        </p:scale>
        <p:origin x="-2136" y="-108"/>
      </p:cViewPr>
      <p:guideLst>
        <p:guide orient="horz" pos="3127"/>
        <p:guide pos="2161"/>
      </p:guideLst>
    </p:cSldViewPr>
  </p:notesViewPr>
  <p:gridSpacing cx="45005" cy="450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7.fntdata"/><Relationship Id="rId21" Type="http://schemas.openxmlformats.org/officeDocument/2006/relationships/slide" Target="slides/slide19.xml"/><Relationship Id="rId34" Type="http://schemas.openxmlformats.org/officeDocument/2006/relationships/font" Target="fonts/font2.fntdata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handoutMaster" Target="handoutMasters/handoutMaster1.xml"/><Relationship Id="rId37" Type="http://schemas.openxmlformats.org/officeDocument/2006/relationships/font" Target="fonts/font5.fntdata"/><Relationship Id="rId40" Type="http://schemas.openxmlformats.org/officeDocument/2006/relationships/commentAuthors" Target="commentAuthor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4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font" Target="fonts/font3.fntdata"/><Relationship Id="rId43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1.fntdata"/><Relationship Id="rId38" Type="http://schemas.openxmlformats.org/officeDocument/2006/relationships/font" Target="fonts/font6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E05650-CAA7-46ED-9EB7-8AF2481FBB4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2498" cy="49767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201A04C-7D07-40DC-AADE-F4A29DEFA4A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3892" y="1"/>
            <a:ext cx="2972498" cy="49767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1A9BEDA9-4CE4-4B37-868D-3BAD8FC69A63}" type="datetimeFigureOut">
              <a:rPr lang="ru-RU"/>
              <a:pPr>
                <a:defRPr/>
              </a:pPr>
              <a:t>19.05.2020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4771E31-A323-43AB-83E6-93529895F59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7374"/>
            <a:ext cx="2972498" cy="49767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D921A2F-A475-4074-9A68-999474928F0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3892" y="9427374"/>
            <a:ext cx="2972498" cy="49767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FA684FA9-44A5-47ED-A768-A91A68A756B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45234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6C28FA4A-3733-4558-8162-8AF4AA41FD1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2498" cy="49767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91F068C-C887-446B-BB52-2D8E840DC041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3892" y="1"/>
            <a:ext cx="2972498" cy="49767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A88636F2-CA54-487A-A31C-5376F57B82B6}" type="datetimeFigureOut">
              <a:rPr lang="ru-RU"/>
              <a:pPr>
                <a:defRPr/>
              </a:pPr>
              <a:t>19.05.2020</a:t>
            </a:fld>
            <a:endParaRPr lang="ru-RU" dirty="0"/>
          </a:p>
        </p:txBody>
      </p:sp>
      <p:sp>
        <p:nvSpPr>
          <p:cNvPr id="4" name="Образ слайда 3">
            <a:extLst>
              <a:ext uri="{FF2B5EF4-FFF2-40B4-BE49-F238E27FC236}">
                <a16:creationId xmlns:a16="http://schemas.microsoft.com/office/drawing/2014/main" id="{91E75C32-4106-4C01-A80C-1CE6D46B3A6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20650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>
            <a:extLst>
              <a:ext uri="{FF2B5EF4-FFF2-40B4-BE49-F238E27FC236}">
                <a16:creationId xmlns:a16="http://schemas.microsoft.com/office/drawing/2014/main" id="{4B003A4A-1FA6-4DAC-AB77-635AF0267E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962" y="4716856"/>
            <a:ext cx="5486078" cy="44648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58A7CB5-B5F2-4DDB-99D9-DF825152DD6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7374"/>
            <a:ext cx="2972498" cy="49767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00D71F5-89EF-4C5E-BACC-D4BD2FE7F7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3892" y="9427374"/>
            <a:ext cx="2972498" cy="49767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FF6975AF-01B6-440F-A6CF-4802E70C7AB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14564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15" algn="l" defTabSz="91428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57" algn="l" defTabSz="91428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00" algn="l" defTabSz="91428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43" algn="l" defTabSz="91428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arenR"/>
            </a:pPr>
            <a:r>
              <a:rPr lang="ru-RU" dirty="0" smtClean="0"/>
              <a:t>Разработать</a:t>
            </a:r>
            <a:r>
              <a:rPr lang="ru-RU" baseline="0" dirty="0" smtClean="0"/>
              <a:t> заставку </a:t>
            </a:r>
          </a:p>
          <a:p>
            <a:pPr marL="228600" indent="-228600">
              <a:buAutoNum type="arabicParenR"/>
            </a:pPr>
            <a:r>
              <a:rPr lang="ru-RU" baseline="0" dirty="0" smtClean="0"/>
              <a:t>Добавить слайд про педагогов НГТУ (</a:t>
            </a:r>
            <a:r>
              <a:rPr lang="ru-RU" baseline="0" dirty="0" err="1" smtClean="0"/>
              <a:t>Минобр</a:t>
            </a:r>
            <a:r>
              <a:rPr lang="ru-RU" baseline="0" dirty="0" smtClean="0"/>
              <a:t>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6975AF-01B6-440F-A6CF-4802E70C7AB5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20914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arenR"/>
            </a:pPr>
            <a:r>
              <a:rPr lang="ru-RU" dirty="0" smtClean="0"/>
              <a:t>Разработать</a:t>
            </a:r>
            <a:r>
              <a:rPr lang="ru-RU" baseline="0" dirty="0" smtClean="0"/>
              <a:t> заставку </a:t>
            </a:r>
          </a:p>
          <a:p>
            <a:pPr marL="228600" indent="-228600">
              <a:buAutoNum type="arabicParenR"/>
            </a:pPr>
            <a:r>
              <a:rPr lang="ru-RU" baseline="0" dirty="0" smtClean="0"/>
              <a:t>Добавить слайд про педагогов НГТУ (</a:t>
            </a:r>
            <a:r>
              <a:rPr lang="ru-RU" baseline="0" dirty="0" err="1" smtClean="0"/>
              <a:t>Минобр</a:t>
            </a:r>
            <a:r>
              <a:rPr lang="ru-RU" baseline="0" dirty="0" smtClean="0"/>
              <a:t>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6975AF-01B6-440F-A6CF-4802E70C7AB5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3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79635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arenR"/>
            </a:pPr>
            <a:r>
              <a:rPr lang="ru-RU" dirty="0" smtClean="0"/>
              <a:t>Разработать</a:t>
            </a:r>
            <a:r>
              <a:rPr lang="ru-RU" baseline="0" dirty="0" smtClean="0"/>
              <a:t> заставку </a:t>
            </a:r>
          </a:p>
          <a:p>
            <a:pPr marL="228600" indent="-228600">
              <a:buAutoNum type="arabicParenR"/>
            </a:pPr>
            <a:r>
              <a:rPr lang="ru-RU" baseline="0" dirty="0" smtClean="0"/>
              <a:t>Добавить слайд про педагогов НГТУ (</a:t>
            </a:r>
            <a:r>
              <a:rPr lang="ru-RU" baseline="0" dirty="0" err="1" smtClean="0"/>
              <a:t>Минобр</a:t>
            </a:r>
            <a:r>
              <a:rPr lang="ru-RU" baseline="0" dirty="0" smtClean="0"/>
              <a:t>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6975AF-01B6-440F-A6CF-4802E70C7AB5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97242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arenR"/>
            </a:pPr>
            <a:r>
              <a:rPr lang="ru-RU" dirty="0" smtClean="0"/>
              <a:t>Разработать</a:t>
            </a:r>
            <a:r>
              <a:rPr lang="ru-RU" baseline="0" dirty="0" smtClean="0"/>
              <a:t> заставку </a:t>
            </a:r>
          </a:p>
          <a:p>
            <a:pPr marL="228600" indent="-228600">
              <a:buAutoNum type="arabicParenR"/>
            </a:pPr>
            <a:r>
              <a:rPr lang="ru-RU" baseline="0" dirty="0" smtClean="0"/>
              <a:t>Добавить слайд про педагогов НГТУ (</a:t>
            </a:r>
            <a:r>
              <a:rPr lang="ru-RU" baseline="0" dirty="0" err="1" smtClean="0"/>
              <a:t>Минобр</a:t>
            </a:r>
            <a:r>
              <a:rPr lang="ru-RU" baseline="0" dirty="0" smtClean="0"/>
              <a:t>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6975AF-01B6-440F-A6CF-4802E70C7AB5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93470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arenR"/>
            </a:pPr>
            <a:r>
              <a:rPr lang="ru-RU" dirty="0" smtClean="0"/>
              <a:t>Разработать</a:t>
            </a:r>
            <a:r>
              <a:rPr lang="ru-RU" baseline="0" dirty="0" smtClean="0"/>
              <a:t> заставку </a:t>
            </a:r>
          </a:p>
          <a:p>
            <a:pPr marL="228600" indent="-228600">
              <a:buAutoNum type="arabicParenR"/>
            </a:pPr>
            <a:r>
              <a:rPr lang="ru-RU" baseline="0" dirty="0" smtClean="0"/>
              <a:t>Добавить слайд про педагогов НГТУ (</a:t>
            </a:r>
            <a:r>
              <a:rPr lang="ru-RU" baseline="0" dirty="0" err="1" smtClean="0"/>
              <a:t>Минобр</a:t>
            </a:r>
            <a:r>
              <a:rPr lang="ru-RU" baseline="0" dirty="0" smtClean="0"/>
              <a:t>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6975AF-01B6-440F-A6CF-4802E70C7AB5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6584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arenR"/>
            </a:pPr>
            <a:r>
              <a:rPr lang="ru-RU" dirty="0" smtClean="0"/>
              <a:t>Разработать</a:t>
            </a:r>
            <a:r>
              <a:rPr lang="ru-RU" baseline="0" dirty="0" smtClean="0"/>
              <a:t> заставку </a:t>
            </a:r>
          </a:p>
          <a:p>
            <a:pPr marL="228600" indent="-228600">
              <a:buAutoNum type="arabicParenR"/>
            </a:pPr>
            <a:r>
              <a:rPr lang="ru-RU" baseline="0" dirty="0" smtClean="0"/>
              <a:t>Добавить слайд про педагогов НГТУ (</a:t>
            </a:r>
            <a:r>
              <a:rPr lang="ru-RU" baseline="0" dirty="0" err="1" smtClean="0"/>
              <a:t>Минобр</a:t>
            </a:r>
            <a:r>
              <a:rPr lang="ru-RU" baseline="0" dirty="0" smtClean="0"/>
              <a:t>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6975AF-01B6-440F-A6CF-4802E70C7AB5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25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67613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arenR"/>
            </a:pPr>
            <a:r>
              <a:rPr lang="ru-RU" dirty="0" smtClean="0"/>
              <a:t>Разработать</a:t>
            </a:r>
            <a:r>
              <a:rPr lang="ru-RU" baseline="0" dirty="0" smtClean="0"/>
              <a:t> заставку </a:t>
            </a:r>
          </a:p>
          <a:p>
            <a:pPr marL="228600" indent="-228600">
              <a:buAutoNum type="arabicParenR"/>
            </a:pPr>
            <a:r>
              <a:rPr lang="ru-RU" baseline="0" dirty="0" smtClean="0"/>
              <a:t>Добавить слайд про педагогов НГТУ (</a:t>
            </a:r>
            <a:r>
              <a:rPr lang="ru-RU" baseline="0" dirty="0" err="1" smtClean="0"/>
              <a:t>Минобр</a:t>
            </a:r>
            <a:r>
              <a:rPr lang="ru-RU" baseline="0" dirty="0" smtClean="0"/>
              <a:t>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6975AF-01B6-440F-A6CF-4802E70C7AB5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5451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CB4AA7-6CFE-40E1-97D9-1455459B4157}" type="datetime1">
              <a:rPr lang="ru-RU" smtClean="0"/>
              <a:t>19.05.2020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54304C-573E-42B7-80B1-C32F19C87F0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67370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A8C6FF-4BDB-4AE3-93AF-21E31C4E61BD}" type="datetime1">
              <a:rPr lang="ru-RU" smtClean="0"/>
              <a:t>19.05.2020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0A6F28-DA0F-406F-ABE3-19AF63CB007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07432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2640BC-FF14-46BA-9B23-E1C67C205A7B}" type="datetime1">
              <a:rPr lang="ru-RU" smtClean="0"/>
              <a:t>19.05.2020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F690B2-2A0C-4672-B419-A4BA947A1D9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080241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B537AE-FBEC-4059-8199-FCD8EF37BCEC}" type="datetime1">
              <a:rPr lang="ru-RU" smtClean="0"/>
              <a:t>19.05.2020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73EC47-B0CD-4C03-A394-F04FBC8F34E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946188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E92B0A-D6AF-48D7-866D-2CC8D45FAEA2}" type="datetime1">
              <a:rPr lang="ru-RU" smtClean="0"/>
              <a:t>19.05.2020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B8990F-4B37-4AAD-9692-A506FB67F97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347336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CEE841-0CE1-4FE1-A16B-3271E1166910}" type="datetime1">
              <a:rPr lang="ru-RU" smtClean="0"/>
              <a:t>19.05.2020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8FBE1D-8B78-40E9-AAC2-7AD2ED1DF95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07913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4B0D04-CA39-4C04-A2FA-99A1F0961417}" type="datetime1">
              <a:rPr lang="ru-RU" smtClean="0"/>
              <a:t>19.05.2020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040B67-29E8-45D0-891A-33446AC7D8F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03045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5BECB2-EA38-47D3-808C-6DEC8A424130}" type="datetime1">
              <a:rPr lang="ru-RU" smtClean="0"/>
              <a:t>19.05.2020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BEEB73-D5C6-4730-BC60-780AE9A2BFD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024331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A29942-1699-4B73-A3F8-5F46DEF74A12}" type="datetime1">
              <a:rPr lang="ru-RU" smtClean="0"/>
              <a:t>19.05.2020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C122A8-C879-454C-ABC6-63958F2642F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101349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792290-3305-4F86-9B9B-BC32D57E17D8}" type="datetime1">
              <a:rPr lang="ru-RU" smtClean="0"/>
              <a:t>19.05.2020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6C24EC-6AC7-46B3-AB5F-E7807DA2BA1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171898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D357AD-8021-4413-9200-8AFF169B8252}" type="datetime1">
              <a:rPr lang="ru-RU" smtClean="0"/>
              <a:t>19.05.2020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F935CE-1DD7-42F8-9428-BD380CF905E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624145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54304C-573E-42B7-80B1-C32F19C87F0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841673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0A6F28-DA0F-406F-ABE3-19AF63CB007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709084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F690B2-2A0C-4672-B419-A4BA947A1D9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361855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73EC47-B0CD-4C03-A394-F04FBC8F34E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188272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B8990F-4B37-4AAD-9692-A506FB67F97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658433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8FBE1D-8B78-40E9-AAC2-7AD2ED1DF95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833259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040B67-29E8-45D0-891A-33446AC7D8F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074386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BEEB73-D5C6-4730-BC60-780AE9A2BFD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239279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C122A8-C879-454C-ABC6-63958F2642F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540740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6C24EC-6AC7-46B3-AB5F-E7807DA2BA1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39827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F935CE-1DD7-42F8-9428-BD380CF905E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7708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900">
                <a:solidFill>
                  <a:schemeClr val="tx1">
                    <a:tint val="75000"/>
                  </a:schemeClr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8E1822AB-3C8B-49B1-BD99-51AAA7265AD5}" type="datetime1">
              <a:rPr lang="ru-RU" smtClean="0"/>
              <a:t>19.05.2020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900">
                <a:solidFill>
                  <a:schemeClr val="tx1">
                    <a:tint val="75000"/>
                  </a:schemeClr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9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5FE52EEF-6721-44C1-8984-44B44BE75CF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71938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751" r:id="rId1"/>
    <p:sldLayoutId id="2147488752" r:id="rId2"/>
    <p:sldLayoutId id="2147488753" r:id="rId3"/>
    <p:sldLayoutId id="2147488754" r:id="rId4"/>
    <p:sldLayoutId id="2147488755" r:id="rId5"/>
    <p:sldLayoutId id="2147488756" r:id="rId6"/>
    <p:sldLayoutId id="2147488757" r:id="rId7"/>
    <p:sldLayoutId id="2147488758" r:id="rId8"/>
    <p:sldLayoutId id="2147488759" r:id="rId9"/>
    <p:sldLayoutId id="2147488760" r:id="rId10"/>
    <p:sldLayoutId id="2147488761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900">
                <a:solidFill>
                  <a:schemeClr val="tx1">
                    <a:tint val="75000"/>
                  </a:schemeClr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900">
                <a:solidFill>
                  <a:schemeClr val="tx1">
                    <a:tint val="75000"/>
                  </a:schemeClr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9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5FE52EEF-6721-44C1-8984-44B44BE75CF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3843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869" r:id="rId1"/>
    <p:sldLayoutId id="2147488870" r:id="rId2"/>
    <p:sldLayoutId id="2147488871" r:id="rId3"/>
    <p:sldLayoutId id="2147488872" r:id="rId4"/>
    <p:sldLayoutId id="2147488873" r:id="rId5"/>
    <p:sldLayoutId id="2147488874" r:id="rId6"/>
    <p:sldLayoutId id="2147488875" r:id="rId7"/>
    <p:sldLayoutId id="2147488876" r:id="rId8"/>
    <p:sldLayoutId id="2147488877" r:id="rId9"/>
    <p:sldLayoutId id="2147488878" r:id="rId10"/>
    <p:sldLayoutId id="2147488879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hyperlink" Target="https://rmsp.nalog.ru/search.html?mode=quick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grul.nalog.ru/index.html" TargetMode="External"/><Relationship Id="rId5" Type="http://schemas.openxmlformats.org/officeDocument/2006/relationships/hyperlink" Target="http://econom.nso.ru/sites/econom.nso.ru/wodby_files/files/imce/postradavshie_otrasli.pdf" TargetMode="Externa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econom.nso.ru/sites/econom.nso.ru/wodby_files/files/imce/nalogovaya_otsrochka.pdf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www.nalog.ru/rn54/business-support-2020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econom.nso.ru/sites/econom.nso.ru/wodby_files/files/imce/nalogovaya_otsrochka.pdf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www.nalog.ru/rn54/business-support-2020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econom.nso.ru/sites/econom.nso.ru/wodby_files/files/imce/nalogovaya_otsrochka.pdf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www.nalog.ru/rn54/business-support-2020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nsultant.ru/document/cons_doc_LAW_349084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://econom.nso.ru/sites/econom.nso.ru/wodby_files/files/imce/nalogovaya_otsrochka.pdf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export.nso.ru/sites/export.nso.ru/wodby_files/files/imce/subsidii_bankam_otsrochka.pdf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onsultant.ru/document/cons_doc_LAW_349323/" TargetMode="Externa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nsultant.ru/document/cons_doc_LAW_349384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://econom.nso.ru/sites/econom.nso.ru/wodby_files/files/imce/nalogovaya_otsrochka.pdf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hyperlink" Target="http://export.nso.ru/sites/export.nso.ru/wodby_files/files/imce/otsrochka_arendy.pdf" TargetMode="External"/><Relationship Id="rId7" Type="http://schemas.openxmlformats.org/officeDocument/2006/relationships/hyperlink" Target="https://www.nso.ru/npa/40911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publication.pravo.gov.ru/Document/View/5400202004290002" TargetMode="External"/><Relationship Id="rId5" Type="http://schemas.openxmlformats.org/officeDocument/2006/relationships/hyperlink" Target="http://www.consultant.ru/document/cons_doc_LAW_348140/" TargetMode="External"/><Relationship Id="rId4" Type="http://schemas.openxmlformats.org/officeDocument/2006/relationships/hyperlink" Target="http://econom.nso.ru/sites/econom.nso.ru/wodby_files/files/imce/nalogovaya_otsrochka.pdf" TargetMode="External"/><Relationship Id="rId9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static.government.ru/media/files/q3x1rrVAA325WgKQq3cJu9kAXM1W6Imn.pdf" TargetMode="External"/><Relationship Id="rId7" Type="http://schemas.openxmlformats.org/officeDocument/2006/relationships/hyperlink" Target="http://publication.pravo.gov.ru/Document/View/0001202004060044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service.nalog.ru/covid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ondmsp.ru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mailto:info@fondmsp.ru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microfund.ru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microfund.ru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mailto:uszn@nso.ru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infin.ru/ru/document/?id_4=130136-postanovlenie_pravitelstva_rossiiskoi_federatsii_ot_24.04.2020__576_ob_utverzhdenii_pravil_predostavleniya_v_2020_godu_iz_federalnogo_byudzheta_subsidii_subektam_malogo_i_sre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hyperlink" Target="https://data.economy.gov.ru/" TargetMode="External"/><Relationship Id="rId7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onsultant.ru/document/cons_doc_LAW_352345/" TargetMode="External"/><Relationship Id="rId5" Type="http://schemas.openxmlformats.org/officeDocument/2006/relationships/hyperlink" Target="http://www.garant.ru/hotlaw/federal/1363335/" TargetMode="External"/><Relationship Id="rId4" Type="http://schemas.openxmlformats.org/officeDocument/2006/relationships/hyperlink" Target="http://www.consultant.ru/document/cons_doc_LAW_352128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https://&#1084;&#1086;&#1081;&#1073;&#1080;&#1079;&#1085;&#1077;&#1089;.&#1088;&#1092;/" TargetMode="External"/><Relationship Id="rId3" Type="http://schemas.openxmlformats.org/officeDocument/2006/relationships/image" Target="../media/image4.png"/><Relationship Id="rId7" Type="http://schemas.openxmlformats.org/officeDocument/2006/relationships/hyperlink" Target="https://msp.economy.gov.ru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t.me/economika_bezvirusa_bot" TargetMode="External"/><Relationship Id="rId11" Type="http://schemas.openxmlformats.org/officeDocument/2006/relationships/hyperlink" Target="https://&#1089;&#1090;&#1086;&#1087;&#1082;&#1086;&#1088;&#1086;&#1085;&#1072;&#1074;&#1080;&#1088;&#1091;&#1089;.&#1088;&#1092;/what-to-do/business" TargetMode="External"/><Relationship Id="rId5" Type="http://schemas.openxmlformats.org/officeDocument/2006/relationships/hyperlink" Target="http://covid.economy.gov.ru/" TargetMode="External"/><Relationship Id="rId10" Type="http://schemas.openxmlformats.org/officeDocument/2006/relationships/hyperlink" Target="https://www.nalog.ru/rn50/business-support-2020/" TargetMode="External"/><Relationship Id="rId4" Type="http://schemas.openxmlformats.org/officeDocument/2006/relationships/image" Target="../media/image5.png"/><Relationship Id="rId9" Type="http://schemas.openxmlformats.org/officeDocument/2006/relationships/hyperlink" Target="http://government.ru/support_measures/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343400" cy="5143500"/>
          </a:xfrm>
          <a:prstGeom prst="rect">
            <a:avLst/>
          </a:prstGeom>
        </p:spPr>
      </p:pic>
      <p:sp>
        <p:nvSpPr>
          <p:cNvPr id="10" name="TextBox 7">
            <a:extLst>
              <a:ext uri="{FF2B5EF4-FFF2-40B4-BE49-F238E27FC236}">
                <a16:creationId xmlns:a16="http://schemas.microsoft.com/office/drawing/2014/main" id="{7CA869C1-E635-4591-8356-721CD853C2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1841" y="1626645"/>
            <a:ext cx="5760640" cy="147732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altLang="ru-RU" sz="1800" b="1" dirty="0">
                <a:solidFill>
                  <a:srgbClr val="006CB5"/>
                </a:solidFill>
                <a:latin typeface="Tahoma" panose="020B0604030504040204" pitchFamily="34" charset="0"/>
                <a:ea typeface="ＭＳ Ｐゴシック" panose="020B0600070205080204" pitchFamily="34" charset="-128"/>
                <a:cs typeface="Tahoma" panose="020B0604030504040204" pitchFamily="34" charset="0"/>
              </a:rPr>
              <a:t>МЕРЫ ПОДДЕРЖКИ БИЗНЕСА  ДЛЯ</a:t>
            </a:r>
          </a:p>
          <a:p>
            <a:pPr algn="r">
              <a:defRPr/>
            </a:pPr>
            <a:r>
              <a:rPr lang="ru-RU" altLang="ru-RU" sz="1800" b="1" dirty="0">
                <a:solidFill>
                  <a:srgbClr val="006CB5"/>
                </a:solidFill>
                <a:latin typeface="Tahoma" panose="020B0604030504040204" pitchFamily="34" charset="0"/>
                <a:ea typeface="ＭＳ Ｐゴシック" panose="020B0600070205080204" pitchFamily="34" charset="-128"/>
                <a:cs typeface="Tahoma" panose="020B0604030504040204" pitchFamily="34" charset="0"/>
              </a:rPr>
              <a:t>ПРЕОДОЛЕНИЯ ПОСЛЕДСТВИЙ НОВОЙ КОРОНАВИРУСНОЙ ИНФЕКЦИИ (COVID-2019</a:t>
            </a:r>
            <a:r>
              <a:rPr lang="ru-RU" altLang="ru-RU" sz="1800" b="1" dirty="0" smtClean="0">
                <a:solidFill>
                  <a:srgbClr val="006CB5"/>
                </a:solidFill>
                <a:latin typeface="Tahoma" panose="020B0604030504040204" pitchFamily="34" charset="0"/>
                <a:ea typeface="ＭＳ Ｐゴシック" panose="020B0600070205080204" pitchFamily="34" charset="-128"/>
                <a:cs typeface="Tahoma" panose="020B0604030504040204" pitchFamily="34" charset="0"/>
              </a:rPr>
              <a:t>)</a:t>
            </a:r>
          </a:p>
          <a:p>
            <a:pPr algn="r">
              <a:defRPr/>
            </a:pPr>
            <a:endParaRPr lang="ru-RU" altLang="ru-RU" sz="1800" b="1" dirty="0" smtClean="0">
              <a:solidFill>
                <a:srgbClr val="006CB5"/>
              </a:solidFill>
              <a:latin typeface="Tahoma" panose="020B0604030504040204" pitchFamily="34" charset="0"/>
              <a:ea typeface="ＭＳ Ｐゴシック" panose="020B0600070205080204" pitchFamily="34" charset="-128"/>
              <a:cs typeface="Tahoma" panose="020B0604030504040204" pitchFamily="34" charset="0"/>
            </a:endParaRPr>
          </a:p>
          <a:p>
            <a:pPr algn="r">
              <a:defRPr/>
            </a:pPr>
            <a:r>
              <a:rPr lang="ru-RU" altLang="ru-RU" sz="1800" dirty="0" smtClean="0">
                <a:solidFill>
                  <a:srgbClr val="006CB5"/>
                </a:solidFill>
                <a:latin typeface="Tahoma" panose="020B0604030504040204" pitchFamily="34" charset="0"/>
                <a:ea typeface="ＭＳ Ｐゴシック" panose="020B0600070205080204" pitchFamily="34" charset="-128"/>
                <a:cs typeface="Tahoma" panose="020B0604030504040204" pitchFamily="34" charset="0"/>
              </a:rPr>
              <a:t>ВЕРСИЯ 2</a:t>
            </a:r>
            <a:endParaRPr lang="ru-RU" altLang="ru-RU" sz="1800" dirty="0">
              <a:solidFill>
                <a:srgbClr val="006CB5"/>
              </a:solidFill>
              <a:latin typeface="Tahoma" panose="020B0604030504040204" pitchFamily="34" charset="0"/>
              <a:ea typeface="ＭＳ Ｐゴシック" panose="020B0600070205080204" pitchFamily="34" charset="-128"/>
              <a:cs typeface="Tahoma" panose="020B0604030504040204" pitchFamily="34" charset="0"/>
            </a:endParaRP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7CA869C1-E635-4591-8356-721CD853C2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1626645"/>
            <a:ext cx="3240360" cy="113877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altLang="ru-RU" sz="1800" b="1" dirty="0" smtClean="0">
                <a:solidFill>
                  <a:schemeClr val="bg1"/>
                </a:solidFill>
                <a:latin typeface="Tahoma" panose="020B0604030504040204" pitchFamily="34" charset="0"/>
                <a:ea typeface="ＭＳ Ｐゴシック" panose="020B0600070205080204" pitchFamily="34" charset="-128"/>
                <a:cs typeface="Tahoma" panose="020B0604030504040204" pitchFamily="34" charset="0"/>
              </a:rPr>
              <a:t>МИНЭКОНОМРАЗВИТИЯ</a:t>
            </a:r>
          </a:p>
          <a:p>
            <a:pPr>
              <a:defRPr/>
            </a:pPr>
            <a:r>
              <a:rPr lang="ru-RU" altLang="ru-RU" sz="1800" b="1" dirty="0" smtClean="0">
                <a:solidFill>
                  <a:schemeClr val="bg1"/>
                </a:solidFill>
                <a:latin typeface="Tahoma" panose="020B0604030504040204" pitchFamily="34" charset="0"/>
                <a:ea typeface="ＭＳ Ｐゴシック" panose="020B0600070205080204" pitchFamily="34" charset="-128"/>
                <a:cs typeface="Tahoma" panose="020B0604030504040204" pitchFamily="34" charset="0"/>
              </a:rPr>
              <a:t>НОВОСИБИРСКОЙ </a:t>
            </a:r>
          </a:p>
          <a:p>
            <a:pPr>
              <a:defRPr/>
            </a:pPr>
            <a:r>
              <a:rPr lang="ru-RU" altLang="ru-RU" sz="1800" b="1" dirty="0" smtClean="0">
                <a:solidFill>
                  <a:schemeClr val="bg1"/>
                </a:solidFill>
                <a:latin typeface="Tahoma" panose="020B0604030504040204" pitchFamily="34" charset="0"/>
                <a:ea typeface="ＭＳ Ｐゴシック" panose="020B0600070205080204" pitchFamily="34" charset="-128"/>
                <a:cs typeface="Tahoma" panose="020B0604030504040204" pitchFamily="34" charset="0"/>
              </a:rPr>
              <a:t>ОБЛАСТИ</a:t>
            </a:r>
            <a:endParaRPr lang="ru-RU" altLang="ru-RU" sz="1800" dirty="0">
              <a:solidFill>
                <a:schemeClr val="bg1"/>
              </a:solidFill>
              <a:latin typeface="Tahoma" panose="020B0604030504040204" pitchFamily="34" charset="0"/>
              <a:ea typeface="ＭＳ Ｐゴシック" panose="020B0600070205080204" pitchFamily="34" charset="-128"/>
              <a:cs typeface="Tahoma" panose="020B0604030504040204" pitchFamily="34" charset="0"/>
            </a:endParaRPr>
          </a:p>
          <a:p>
            <a:pPr>
              <a:defRPr/>
            </a:pPr>
            <a:endParaRPr lang="ru-RU" altLang="ru-RU" sz="1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" name="Рисунок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530" y="321500"/>
            <a:ext cx="503237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51520" y="4506965"/>
            <a:ext cx="18722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200" b="1" dirty="0" smtClean="0">
                <a:solidFill>
                  <a:prstClr val="white"/>
                </a:solidFill>
                <a:latin typeface="Tahoma" panose="020B0604030504040204" pitchFamily="34" charset="0"/>
                <a:ea typeface="ＭＳ Ｐゴシック" panose="020B0600070205080204" pitchFamily="34" charset="-128"/>
                <a:cs typeface="Tahoma" panose="020B0604030504040204" pitchFamily="34" charset="0"/>
              </a:rPr>
              <a:t>Новосибирск</a:t>
            </a:r>
          </a:p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200" b="1" dirty="0" smtClean="0">
                <a:solidFill>
                  <a:prstClr val="white"/>
                </a:solidFill>
                <a:latin typeface="Tahoma" panose="020B0604030504040204" pitchFamily="34" charset="0"/>
                <a:ea typeface="ＭＳ Ｐゴシック" panose="020B0600070205080204" pitchFamily="34" charset="-128"/>
                <a:cs typeface="Tahoma" panose="020B0604030504040204" pitchFamily="34" charset="0"/>
              </a:rPr>
              <a:t>19.05.2020</a:t>
            </a:r>
            <a:endParaRPr lang="ru-RU" sz="1200" b="1" dirty="0">
              <a:solidFill>
                <a:prstClr val="white"/>
              </a:solidFill>
              <a:latin typeface="Tahoma" panose="020B0604030504040204" pitchFamily="34" charset="0"/>
              <a:ea typeface="ＭＳ Ｐゴシック" panose="020B0600070205080204" pitchFamily="34" charset="-128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4126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926595" y="200017"/>
            <a:ext cx="3450912" cy="353884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685800">
              <a:tabLst>
                <a:tab pos="1258888" algn="l"/>
              </a:tabLst>
              <a:defRPr/>
            </a:pPr>
            <a:r>
              <a:rPr lang="ru-RU" altLang="ru-RU" sz="1200" b="1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ПОМОЩЬ </a:t>
            </a:r>
            <a:r>
              <a:rPr lang="ru-RU" altLang="ru-RU" sz="1200" b="1" dirty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В ПЕРВУЮ </a:t>
            </a:r>
            <a:r>
              <a:rPr lang="ru-RU" altLang="ru-RU" sz="1200" b="1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ОЧЕРЕДЬ</a:t>
            </a:r>
            <a:endParaRPr lang="ru-RU" altLang="ru-RU" sz="1200" b="1" dirty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defTabSz="685800">
              <a:tabLst>
                <a:tab pos="1258888" algn="l"/>
              </a:tabLst>
              <a:defRPr/>
            </a:pPr>
            <a:r>
              <a:rPr lang="ru-RU" altLang="ru-RU" sz="12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>Наиболее пострадавшие отрасли </a:t>
            </a:r>
            <a:endParaRPr lang="ru-RU" altLang="ru-RU" sz="1200" b="1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940680" y="635525"/>
            <a:ext cx="8203319" cy="4939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marR="0" lvl="0" indent="-171450" defTabSz="91440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ru-RU" sz="9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Авиаперевозки, автоперевозки, аэропорты </a:t>
            </a:r>
          </a:p>
          <a:p>
            <a:pPr marR="0" lvl="0" defTabSz="91440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buSzTx/>
              <a:tabLst/>
              <a:defRPr/>
            </a:pPr>
            <a:r>
              <a:rPr lang="ru-RU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(ОКВЭД: 49.3, 49.4, 51.1, 51.21, 52.21.21, 52.23.1)</a:t>
            </a:r>
          </a:p>
          <a:p>
            <a:pPr marL="171450" marR="0" lvl="0" indent="-171450" defTabSz="91440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lang="ru-RU" sz="9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1450" lvl="0" indent="-17145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buFont typeface="Wingdings" panose="05000000000000000000" pitchFamily="2" charset="2"/>
              <a:buChar char="§"/>
              <a:defRPr/>
            </a:pPr>
            <a:r>
              <a:rPr lang="ru-RU" sz="9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Культура, досуг, </a:t>
            </a:r>
            <a:r>
              <a:rPr lang="ru-RU" sz="9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развлечения</a:t>
            </a:r>
            <a:endParaRPr lang="ru-RU" sz="900" b="1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(ОКВЭД: 59.14, 90, 91.02, 91.04.1, </a:t>
            </a:r>
            <a:r>
              <a:rPr lang="ru-RU" sz="9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32.99.8)</a:t>
            </a:r>
            <a:endParaRPr lang="ru-RU" sz="9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1450" lvl="0" indent="-17145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buFont typeface="Wingdings" panose="05000000000000000000" pitchFamily="2" charset="2"/>
              <a:buChar char="§"/>
              <a:defRPr/>
            </a:pPr>
            <a:endParaRPr lang="ru-RU" sz="9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1450" lvl="0" indent="-17145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buFont typeface="Wingdings" panose="05000000000000000000" pitchFamily="2" charset="2"/>
              <a:buChar char="§"/>
              <a:defRPr/>
            </a:pPr>
            <a:r>
              <a:rPr lang="ru-RU" sz="9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Физкультура, оздоровление, </a:t>
            </a:r>
            <a:r>
              <a:rPr lang="ru-RU" sz="9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спорт</a:t>
            </a:r>
            <a:endParaRPr lang="ru-RU" sz="900" b="1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(</a:t>
            </a:r>
            <a:r>
              <a:rPr lang="ru-RU" sz="9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ОКВЭД: 93, 96.04, 86.90.4</a:t>
            </a:r>
            <a:r>
              <a:rPr lang="ru-RU" sz="9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  <a:p>
            <a:pPr marL="171450" lvl="0" indent="-17145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buFont typeface="Wingdings" panose="05000000000000000000" pitchFamily="2" charset="2"/>
              <a:buChar char="§"/>
              <a:defRPr/>
            </a:pPr>
            <a:endParaRPr lang="ru-RU" sz="9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1450" lvl="0" indent="-17145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buFont typeface="Wingdings" panose="05000000000000000000" pitchFamily="2" charset="2"/>
              <a:buChar char="§"/>
              <a:defRPr/>
            </a:pPr>
            <a:r>
              <a:rPr lang="ru-RU" sz="9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Туристские агентства, </a:t>
            </a:r>
            <a:r>
              <a:rPr lang="ru-RU" sz="9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организации, </a:t>
            </a:r>
            <a:r>
              <a:rPr lang="ru-RU" sz="9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предоставляющие услуги в сфере </a:t>
            </a:r>
            <a:r>
              <a:rPr lang="ru-RU" sz="9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туризма</a:t>
            </a:r>
            <a:endParaRPr lang="ru-RU" sz="900" b="1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(</a:t>
            </a:r>
            <a:r>
              <a:rPr lang="ru-RU" sz="9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ОКВЭД: 79</a:t>
            </a:r>
            <a:r>
              <a:rPr lang="ru-RU" sz="9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  <a:p>
            <a:pPr marL="171450" lvl="0" indent="-17145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buFont typeface="Wingdings" panose="05000000000000000000" pitchFamily="2" charset="2"/>
              <a:buChar char="§"/>
              <a:defRPr/>
            </a:pPr>
            <a:endParaRPr lang="ru-RU" sz="9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1450" lvl="0" indent="-17145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buFont typeface="Wingdings" panose="05000000000000000000" pitchFamily="2" charset="2"/>
              <a:buChar char="§"/>
              <a:defRPr/>
            </a:pPr>
            <a:r>
              <a:rPr lang="ru-RU" sz="9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Гостиничный </a:t>
            </a:r>
            <a:r>
              <a:rPr lang="ru-RU" sz="9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бизнес</a:t>
            </a:r>
          </a:p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9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</a:t>
            </a:r>
            <a:r>
              <a:rPr lang="ru-RU" sz="9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(ОКВЭД</a:t>
            </a:r>
            <a:r>
              <a:rPr lang="ru-RU" sz="9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55</a:t>
            </a:r>
            <a:r>
              <a:rPr lang="ru-RU" sz="9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  <a:p>
            <a:pPr marL="171450" lvl="0" indent="-17145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buFont typeface="Wingdings" panose="05000000000000000000" pitchFamily="2" charset="2"/>
              <a:buChar char="§"/>
              <a:defRPr/>
            </a:pPr>
            <a:endParaRPr lang="ru-RU" sz="9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1450" lvl="0" indent="-17145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buFont typeface="Wingdings" panose="05000000000000000000" pitchFamily="2" charset="2"/>
              <a:buChar char="§"/>
              <a:defRPr/>
            </a:pPr>
            <a:r>
              <a:rPr lang="ru-RU" sz="9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Общественное </a:t>
            </a:r>
            <a:r>
              <a:rPr lang="ru-RU" sz="9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питание</a:t>
            </a:r>
            <a:endParaRPr lang="ru-RU" sz="900" b="1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(</a:t>
            </a:r>
            <a:r>
              <a:rPr lang="ru-RU" sz="9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ОКВЭД: 56</a:t>
            </a:r>
            <a:r>
              <a:rPr lang="ru-RU" sz="9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  <a:p>
            <a:pPr marL="171450" lvl="0" indent="-17145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buFont typeface="Wingdings" panose="05000000000000000000" pitchFamily="2" charset="2"/>
              <a:buChar char="§"/>
              <a:defRPr/>
            </a:pPr>
            <a:endParaRPr lang="ru-RU" sz="9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1450" lvl="0" indent="-17145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buFont typeface="Wingdings" panose="05000000000000000000" pitchFamily="2" charset="2"/>
              <a:buChar char="§"/>
              <a:defRPr/>
            </a:pPr>
            <a:r>
              <a:rPr lang="ru-RU" sz="9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Доп. образование, негосударственные образовательные </a:t>
            </a:r>
            <a:r>
              <a:rPr lang="ru-RU" sz="9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организации</a:t>
            </a:r>
            <a:endParaRPr lang="ru-RU" sz="900" b="1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(</a:t>
            </a:r>
            <a:r>
              <a:rPr lang="ru-RU" sz="9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ОКВЭД: 85.41, 88.91</a:t>
            </a:r>
            <a:r>
              <a:rPr lang="ru-RU" sz="9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  <a:p>
            <a:pPr marL="171450" lvl="0" indent="-17145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buFont typeface="Wingdings" panose="05000000000000000000" pitchFamily="2" charset="2"/>
              <a:buChar char="§"/>
              <a:defRPr/>
            </a:pPr>
            <a:endParaRPr lang="ru-RU" sz="9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1450" lvl="0" indent="-17145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buFont typeface="Wingdings" panose="05000000000000000000" pitchFamily="2" charset="2"/>
              <a:buChar char="§"/>
              <a:defRPr/>
            </a:pPr>
            <a:r>
              <a:rPr lang="ru-RU" sz="9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Конференции и выставочная </a:t>
            </a:r>
            <a:r>
              <a:rPr lang="ru-RU" sz="9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деятельность</a:t>
            </a:r>
            <a:endParaRPr lang="ru-RU" sz="900" b="1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(</a:t>
            </a:r>
            <a:r>
              <a:rPr lang="ru-RU" sz="9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ОКВЭД: 82.3</a:t>
            </a:r>
            <a:r>
              <a:rPr lang="ru-RU" sz="9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endParaRPr lang="ru-RU" sz="900" dirty="0" smtClean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1450" lvl="0" indent="-17145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buFont typeface="Wingdings" panose="05000000000000000000" pitchFamily="2" charset="2"/>
              <a:buChar char="§"/>
              <a:defRPr/>
            </a:pPr>
            <a:r>
              <a:rPr lang="ru-RU" sz="9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Бытовые </a:t>
            </a:r>
            <a:r>
              <a:rPr lang="ru-RU" sz="9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услуги </a:t>
            </a:r>
            <a:r>
              <a:rPr lang="ru-RU" sz="9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населению (ремонт, стирка, химчистка, парикмахерские и салоны красоты)</a:t>
            </a:r>
            <a:endParaRPr lang="ru-RU" sz="900" b="1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(</a:t>
            </a:r>
            <a:r>
              <a:rPr lang="ru-RU" sz="9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ОКВЭД: 95, 96.01, 96.02</a:t>
            </a:r>
            <a:r>
              <a:rPr lang="ru-RU" sz="9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  <a:p>
            <a:pPr marL="171450" lvl="0" indent="-17145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buFont typeface="Wingdings" panose="05000000000000000000" pitchFamily="2" charset="2"/>
              <a:buChar char="§"/>
              <a:defRPr/>
            </a:pPr>
            <a:endParaRPr lang="ru-RU" sz="9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1450" lvl="0" indent="-17145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buFont typeface="Wingdings" panose="05000000000000000000" pitchFamily="2" charset="2"/>
              <a:buChar char="§"/>
              <a:defRPr/>
            </a:pPr>
            <a:r>
              <a:rPr lang="ru-RU" sz="9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Стоматологическая </a:t>
            </a:r>
            <a:r>
              <a:rPr lang="ru-RU" sz="9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практика</a:t>
            </a:r>
            <a:endParaRPr lang="ru-RU" sz="900" b="1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(</a:t>
            </a:r>
            <a:r>
              <a:rPr lang="ru-RU" sz="9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ОКВЭД: 86.23</a:t>
            </a:r>
            <a:r>
              <a:rPr lang="ru-RU" sz="9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  <a:p>
            <a:pPr marL="171450" lvl="0" indent="-17145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buFont typeface="Wingdings" panose="05000000000000000000" pitchFamily="2" charset="2"/>
              <a:buChar char="§"/>
              <a:defRPr/>
            </a:pPr>
            <a:endParaRPr lang="ru-RU" sz="900" b="1" dirty="0" smtClean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1450" lvl="0" indent="-17145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buFont typeface="Wingdings" panose="05000000000000000000" pitchFamily="2" charset="2"/>
              <a:buChar char="§"/>
              <a:defRPr/>
            </a:pPr>
            <a:r>
              <a:rPr lang="ru-RU" sz="9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Розничная торговля непродовольственными товарами</a:t>
            </a:r>
            <a:r>
              <a:rPr lang="ru-RU" sz="9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</a:t>
            </a:r>
          </a:p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(ОКВЭД: 45.11.2, 45.11.3, 45.19.2, 45.19.3, 45.32, 45.40.2, 45.40.3, </a:t>
            </a:r>
            <a:r>
              <a:rPr lang="ru-RU" sz="9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47.19, </a:t>
            </a:r>
            <a:r>
              <a:rPr lang="ru-RU" sz="9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47.4, 47.5, 47.6, 47.7, 47.82, 47.89, </a:t>
            </a:r>
            <a:r>
              <a:rPr lang="ru-RU" sz="9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47.99.2)</a:t>
            </a:r>
            <a:endParaRPr lang="ru-RU" sz="9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endParaRPr lang="ru-RU" sz="9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endParaRPr lang="ru-RU" sz="9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0" name="Picture 2" descr="C:\Users\User\Desktop\attention-512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1" y="693139"/>
            <a:ext cx="328667" cy="328667"/>
          </a:xfrm>
          <a:prstGeom prst="rect">
            <a:avLst/>
          </a:prstGeom>
          <a:noFill/>
          <a:ln>
            <a:noFill/>
          </a:ln>
          <a:extLst/>
        </p:spPr>
      </p:pic>
      <p:sp>
        <p:nvSpPr>
          <p:cNvPr id="31" name="Прямоугольник 30"/>
          <p:cNvSpPr/>
          <p:nvPr/>
        </p:nvSpPr>
        <p:spPr>
          <a:xfrm>
            <a:off x="7102514" y="680530"/>
            <a:ext cx="1170130" cy="353884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685800">
              <a:defRPr/>
            </a:pPr>
            <a:r>
              <a:rPr lang="ru-RU" altLang="ru-RU" sz="800" b="1" dirty="0" smtClean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ПОДРОБНЕЕ:</a:t>
            </a:r>
            <a:endParaRPr lang="ru-RU" altLang="ru-RU" sz="800" b="1" dirty="0">
              <a:solidFill>
                <a:srgbClr val="C0000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3" name="Рисунок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530" y="88037"/>
            <a:ext cx="503237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Прямая соединительная линия 3"/>
          <p:cNvCxnSpPr/>
          <p:nvPr/>
        </p:nvCxnSpPr>
        <p:spPr>
          <a:xfrm>
            <a:off x="1016605" y="635525"/>
            <a:ext cx="7965885" cy="0"/>
          </a:xfrm>
          <a:prstGeom prst="line">
            <a:avLst/>
          </a:prstGeom>
          <a:ln>
            <a:solidFill>
              <a:srgbClr val="006C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6642230" y="1001051"/>
            <a:ext cx="2430270" cy="2928541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685800">
              <a:defRPr/>
            </a:pPr>
            <a:r>
              <a:rPr lang="ru-RU" altLang="ru-RU" sz="800" b="1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  <a:hlinkClick r:id="rId5"/>
              </a:rPr>
              <a:t>Постановление </a:t>
            </a:r>
            <a:r>
              <a:rPr lang="ru-RU" altLang="ru-RU" sz="800" b="1" dirty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  <a:hlinkClick r:id="rId5"/>
              </a:rPr>
              <a:t>Правительства </a:t>
            </a:r>
            <a:r>
              <a:rPr lang="ru-RU" altLang="ru-RU" sz="800" b="1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  <a:hlinkClick r:id="rId5"/>
              </a:rPr>
              <a:t>РФ</a:t>
            </a:r>
            <a:endParaRPr lang="ru-RU" altLang="ru-RU" sz="800" b="1" dirty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  <a:hlinkClick r:id="rId5"/>
            </a:endParaRPr>
          </a:p>
          <a:p>
            <a:pPr defTabSz="685800">
              <a:defRPr/>
            </a:pPr>
            <a:r>
              <a:rPr lang="ru-RU" altLang="ru-RU" sz="800" b="1" dirty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  <a:hlinkClick r:id="rId5"/>
              </a:rPr>
              <a:t>от </a:t>
            </a:r>
            <a:r>
              <a:rPr lang="ru-RU" altLang="ru-RU" sz="800" b="1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  <a:hlinkClick r:id="rId5"/>
              </a:rPr>
              <a:t>03.04.2020 </a:t>
            </a:r>
            <a:r>
              <a:rPr lang="ru-RU" altLang="ru-RU" sz="800" b="1" dirty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  <a:hlinkClick r:id="rId5"/>
              </a:rPr>
              <a:t>№ 434 </a:t>
            </a:r>
            <a:endParaRPr lang="ru-RU" altLang="ru-RU" sz="800" b="1" dirty="0" smtClean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  <a:hlinkClick r:id="rId5"/>
            </a:endParaRPr>
          </a:p>
          <a:p>
            <a:pPr defTabSz="685800">
              <a:defRPr/>
            </a:pPr>
            <a:r>
              <a:rPr lang="ru-RU" altLang="ru-RU" sz="800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  <a:hlinkClick r:id="rId5"/>
              </a:rPr>
              <a:t>«Об </a:t>
            </a:r>
            <a:r>
              <a:rPr lang="ru-RU" altLang="ru-RU" sz="800" dirty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  <a:hlinkClick r:id="rId5"/>
              </a:rPr>
              <a:t>утверждении перечня отраслей </a:t>
            </a:r>
            <a:r>
              <a:rPr lang="ru-RU" altLang="ru-RU" sz="800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  <a:hlinkClick r:id="rId5"/>
              </a:rPr>
              <a:t>российской экономики</a:t>
            </a:r>
            <a:r>
              <a:rPr lang="ru-RU" altLang="ru-RU" sz="800" dirty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  <a:hlinkClick r:id="rId5"/>
              </a:rPr>
              <a:t>, в наибольшей степени пострадавших в условиях </a:t>
            </a:r>
            <a:r>
              <a:rPr lang="ru-RU" altLang="ru-RU" sz="800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  <a:hlinkClick r:id="rId5"/>
              </a:rPr>
              <a:t>ухудшения ситуации </a:t>
            </a:r>
            <a:r>
              <a:rPr lang="ru-RU" altLang="ru-RU" sz="800" dirty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  <a:hlinkClick r:id="rId5"/>
              </a:rPr>
              <a:t>в результате распространения новой </a:t>
            </a:r>
            <a:r>
              <a:rPr lang="ru-RU" altLang="ru-RU" sz="800" dirty="0" err="1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  <a:hlinkClick r:id="rId5"/>
              </a:rPr>
              <a:t>коронавирусной</a:t>
            </a:r>
            <a:r>
              <a:rPr lang="ru-RU" altLang="ru-RU" sz="800" dirty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  <a:hlinkClick r:id="rId5"/>
              </a:rPr>
              <a:t> </a:t>
            </a:r>
            <a:r>
              <a:rPr lang="ru-RU" altLang="ru-RU" sz="800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  <a:hlinkClick r:id="rId5"/>
              </a:rPr>
              <a:t>инфекции»</a:t>
            </a:r>
            <a:endParaRPr lang="ru-RU" altLang="ru-RU" sz="800" dirty="0" smtClean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defTabSz="685800">
              <a:defRPr/>
            </a:pPr>
            <a:endParaRPr lang="ru-RU" altLang="ru-RU" sz="800" dirty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lvl="0" defTabSz="685800">
              <a:defRPr/>
            </a:pPr>
            <a:r>
              <a:rPr lang="ru-RU" altLang="ru-RU" sz="9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*с учетом 3-х </a:t>
            </a:r>
            <a:r>
              <a:rPr lang="ru-RU" altLang="ru-RU" sz="9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изменений от 10.04.2020, от 18.04.2020, от 12.05.2020</a:t>
            </a:r>
            <a:endParaRPr lang="ru-RU" altLang="ru-RU" sz="9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6732240" y="2518178"/>
            <a:ext cx="2205245" cy="998677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685800">
              <a:defRPr/>
            </a:pPr>
            <a:r>
              <a:rPr lang="ru-RU" altLang="ru-RU" sz="800" b="1" dirty="0" smtClean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ШАГ 1</a:t>
            </a:r>
          </a:p>
          <a:p>
            <a:pPr defTabSz="685800">
              <a:defRPr/>
            </a:pPr>
            <a:r>
              <a:rPr lang="ru-RU" altLang="ru-RU" sz="800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  <a:hlinkClick r:id="rId6"/>
              </a:rPr>
              <a:t>Найди свой основной ОКВЭД на </a:t>
            </a:r>
            <a:r>
              <a:rPr lang="en-US" altLang="ru-RU" sz="800" dirty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  <a:hlinkClick r:id="rId6"/>
              </a:rPr>
              <a:t>egrul.nalog.ru</a:t>
            </a:r>
            <a:endParaRPr lang="ru-RU" altLang="ru-RU" sz="800" dirty="0" smtClean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defTabSz="685800">
              <a:defRPr/>
            </a:pPr>
            <a:endParaRPr lang="ru-RU" altLang="ru-RU" sz="800" dirty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defTabSz="685800">
              <a:defRPr/>
            </a:pPr>
            <a:r>
              <a:rPr lang="ru-RU" altLang="ru-RU" sz="800" b="1" dirty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ШАГ </a:t>
            </a:r>
            <a:r>
              <a:rPr lang="ru-RU" altLang="ru-RU" sz="800" b="1" dirty="0" smtClean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2</a:t>
            </a:r>
            <a:endParaRPr lang="ru-RU" altLang="ru-RU" sz="800" b="1" dirty="0">
              <a:solidFill>
                <a:srgbClr val="C0000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defTabSz="685800">
              <a:defRPr/>
            </a:pPr>
            <a:r>
              <a:rPr lang="ru-RU" altLang="ru-RU" sz="800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  <a:hlinkClick r:id="rId7"/>
              </a:rPr>
              <a:t>Найди себя в реестре МСП на </a:t>
            </a:r>
            <a:r>
              <a:rPr lang="en-US" altLang="ru-RU" sz="800" dirty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  <a:hlinkClick r:id="rId7"/>
              </a:rPr>
              <a:t>rmsp.nalog.ru</a:t>
            </a:r>
            <a:endParaRPr lang="ru-RU" altLang="ru-RU" sz="800" dirty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defTabSz="685800">
              <a:defRPr/>
            </a:pPr>
            <a:endParaRPr lang="ru-RU" altLang="ru-RU" sz="800" dirty="0" smtClean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defTabSz="685800">
              <a:defRPr/>
            </a:pPr>
            <a:endParaRPr lang="ru-RU" altLang="ru-RU" sz="800" dirty="0" smtClean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defTabSz="685800">
              <a:defRPr/>
            </a:pPr>
            <a:endParaRPr lang="ru-RU" altLang="ru-RU" sz="800" b="1" dirty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6642230" y="53161"/>
            <a:ext cx="0" cy="538369"/>
          </a:xfrm>
          <a:prstGeom prst="line">
            <a:avLst/>
          </a:prstGeom>
          <a:ln>
            <a:solidFill>
              <a:srgbClr val="006C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6642230" y="-9796"/>
            <a:ext cx="244810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685800">
              <a:tabLst>
                <a:tab pos="1258888" algn="l"/>
              </a:tabLst>
              <a:defRPr/>
            </a:pPr>
            <a:r>
              <a:rPr lang="ru-RU" altLang="ru-RU" sz="1200" b="1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11 сфер</a:t>
            </a:r>
          </a:p>
          <a:p>
            <a:pPr lvl="0" defTabSz="685800">
              <a:tabLst>
                <a:tab pos="1258888" algn="l"/>
              </a:tabLst>
              <a:defRPr/>
            </a:pPr>
            <a:r>
              <a:rPr lang="ru-RU" altLang="ru-RU" sz="1200" b="1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40  192 налогоплательщика</a:t>
            </a:r>
          </a:p>
          <a:p>
            <a:pPr lvl="0" defTabSz="685800">
              <a:tabLst>
                <a:tab pos="1258888" algn="l"/>
              </a:tabLst>
              <a:defRPr/>
            </a:pPr>
            <a:r>
              <a:rPr lang="ru-RU" altLang="ru-RU" sz="1200" b="1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188 000 человек в НСО</a:t>
            </a:r>
          </a:p>
        </p:txBody>
      </p:sp>
    </p:spTree>
    <p:extLst>
      <p:ext uri="{BB962C8B-B14F-4D97-AF65-F5344CB8AC3E}">
        <p14:creationId xmlns:p14="http://schemas.microsoft.com/office/powerpoint/2010/main" val="2809253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343400" cy="5143500"/>
          </a:xfrm>
          <a:prstGeom prst="rect">
            <a:avLst/>
          </a:prstGeom>
        </p:spPr>
      </p:pic>
      <p:sp>
        <p:nvSpPr>
          <p:cNvPr id="10" name="TextBox 7">
            <a:extLst>
              <a:ext uri="{FF2B5EF4-FFF2-40B4-BE49-F238E27FC236}">
                <a16:creationId xmlns:a16="http://schemas.microsoft.com/office/drawing/2014/main" id="{7CA869C1-E635-4591-8356-721CD853C2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1841" y="1626645"/>
            <a:ext cx="5760640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altLang="ru-RU" sz="1800" b="1" dirty="0" smtClean="0">
                <a:solidFill>
                  <a:srgbClr val="006CB5"/>
                </a:solidFill>
                <a:latin typeface="Tahoma" panose="020B0604030504040204" pitchFamily="34" charset="0"/>
                <a:ea typeface="ＭＳ Ｐゴシック" panose="020B0600070205080204" pitchFamily="34" charset="-128"/>
                <a:cs typeface="Tahoma" panose="020B0604030504040204" pitchFamily="34" charset="0"/>
              </a:rPr>
              <a:t>РЕАЛИЗУЕМЫЕ СОВМЕСТНО С НОВОСИБИРСКОЙ ОБЛАСТЬЮ</a:t>
            </a:r>
            <a:endParaRPr lang="ru-RU" altLang="ru-RU" sz="1800" b="1" dirty="0">
              <a:solidFill>
                <a:srgbClr val="006CB5"/>
              </a:solidFill>
              <a:latin typeface="Tahoma" panose="020B0604030504040204" pitchFamily="34" charset="0"/>
              <a:ea typeface="ＭＳ Ｐゴシック" panose="020B0600070205080204" pitchFamily="34" charset="-128"/>
              <a:cs typeface="Tahoma" panose="020B0604030504040204" pitchFamily="34" charset="0"/>
            </a:endParaRP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7CA869C1-E635-4591-8356-721CD853C2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1626645"/>
            <a:ext cx="3240360" cy="141577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altLang="ru-RU" sz="1800" b="1" dirty="0" smtClean="0">
                <a:solidFill>
                  <a:schemeClr val="bg1"/>
                </a:solidFill>
                <a:latin typeface="Tahoma" panose="020B0604030504040204" pitchFamily="34" charset="0"/>
                <a:ea typeface="ＭＳ Ｐゴシック" panose="020B0600070205080204" pitchFamily="34" charset="-128"/>
                <a:cs typeface="Tahoma" panose="020B0604030504040204" pitchFamily="34" charset="0"/>
              </a:rPr>
              <a:t>ФЕДЕРАЛЬНЫЕ </a:t>
            </a:r>
          </a:p>
          <a:p>
            <a:pPr>
              <a:defRPr/>
            </a:pPr>
            <a:r>
              <a:rPr lang="ru-RU" altLang="ru-RU" sz="1800" b="1" dirty="0" smtClean="0">
                <a:solidFill>
                  <a:schemeClr val="bg1"/>
                </a:solidFill>
                <a:latin typeface="Tahoma" panose="020B0604030504040204" pitchFamily="34" charset="0"/>
                <a:ea typeface="ＭＳ Ｐゴシック" panose="020B0600070205080204" pitchFamily="34" charset="-128"/>
                <a:cs typeface="Tahoma" panose="020B0604030504040204" pitchFamily="34" charset="0"/>
              </a:rPr>
              <a:t>МЕРЫ ПОДДЕРЖКИ</a:t>
            </a:r>
          </a:p>
          <a:p>
            <a:pPr>
              <a:defRPr/>
            </a:pPr>
            <a:endParaRPr lang="ru-RU" altLang="ru-RU" sz="1800" b="1" dirty="0">
              <a:solidFill>
                <a:schemeClr val="bg1"/>
              </a:solidFill>
              <a:latin typeface="Tahoma" panose="020B0604030504040204" pitchFamily="34" charset="0"/>
              <a:ea typeface="ＭＳ Ｐゴシック" panose="020B0600070205080204" pitchFamily="34" charset="-128"/>
              <a:cs typeface="Tahoma" panose="020B0604030504040204" pitchFamily="34" charset="0"/>
            </a:endParaRPr>
          </a:p>
          <a:p>
            <a:pPr>
              <a:defRPr/>
            </a:pPr>
            <a:r>
              <a:rPr lang="ru-RU" altLang="ru-RU" sz="1800" dirty="0" smtClean="0">
                <a:solidFill>
                  <a:schemeClr val="bg1"/>
                </a:solidFill>
                <a:latin typeface="Tahoma" panose="020B0604030504040204" pitchFamily="34" charset="0"/>
                <a:ea typeface="ＭＳ Ｐゴシック" panose="020B0600070205080204" pitchFamily="34" charset="-128"/>
                <a:cs typeface="Tahoma" panose="020B0604030504040204" pitchFamily="34" charset="0"/>
              </a:rPr>
              <a:t>Пакет 1</a:t>
            </a:r>
            <a:endParaRPr lang="ru-RU" altLang="ru-RU" sz="1800" dirty="0">
              <a:solidFill>
                <a:schemeClr val="bg1"/>
              </a:solidFill>
              <a:latin typeface="Tahoma" panose="020B0604030504040204" pitchFamily="34" charset="0"/>
              <a:ea typeface="ＭＳ Ｐゴシック" panose="020B0600070205080204" pitchFamily="34" charset="-128"/>
              <a:cs typeface="Tahoma" panose="020B0604030504040204" pitchFamily="34" charset="0"/>
            </a:endParaRPr>
          </a:p>
          <a:p>
            <a:pPr>
              <a:defRPr/>
            </a:pPr>
            <a:endParaRPr lang="ru-RU" altLang="ru-RU" sz="1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" name="Рисунок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530" y="321500"/>
            <a:ext cx="503237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51520" y="4506965"/>
            <a:ext cx="18722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200" b="1" dirty="0" smtClean="0">
                <a:solidFill>
                  <a:schemeClr val="bg1"/>
                </a:solidFill>
                <a:latin typeface="Tahoma" panose="020B0604030504040204" pitchFamily="34" charset="0"/>
                <a:ea typeface="ＭＳ Ｐゴシック" panose="020B0600070205080204" pitchFamily="34" charset="-128"/>
                <a:cs typeface="Tahoma" panose="020B0604030504040204" pitchFamily="34" charset="0"/>
              </a:rPr>
              <a:t>Новосибирск</a:t>
            </a:r>
          </a:p>
        </p:txBody>
      </p:sp>
    </p:spTree>
    <p:extLst>
      <p:ext uri="{BB962C8B-B14F-4D97-AF65-F5344CB8AC3E}">
        <p14:creationId xmlns:p14="http://schemas.microsoft.com/office/powerpoint/2010/main" val="3279969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926594" y="291037"/>
            <a:ext cx="6300701" cy="353884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685800">
              <a:tabLst>
                <a:tab pos="1258888" algn="l"/>
              </a:tabLst>
              <a:defRPr/>
            </a:pPr>
            <a:r>
              <a:rPr lang="ru-RU" altLang="ru-RU" sz="1200" b="1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ПЕРЕНОС СРОКОВ УПЛАТЫ НАЛОГОВ</a:t>
            </a:r>
            <a:endParaRPr lang="ru-RU" altLang="ru-RU" sz="1200" b="1" dirty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defTabSz="685800">
              <a:tabLst>
                <a:tab pos="1258888" algn="l"/>
              </a:tabLst>
              <a:defRPr/>
            </a:pPr>
            <a:r>
              <a:rPr lang="ru-RU" altLang="ru-RU" sz="12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>Для </a:t>
            </a:r>
            <a:r>
              <a:rPr lang="ru-RU" altLang="ru-RU" sz="1200" b="1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МСП </a:t>
            </a:r>
            <a:r>
              <a:rPr lang="ru-RU" altLang="ru-RU" sz="12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>из наиболее пострадавших отраслей </a:t>
            </a:r>
            <a:endParaRPr lang="ru-RU" altLang="ru-RU" sz="1200" b="1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3" name="Рисунок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530" y="179057"/>
            <a:ext cx="503237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Прямая соединительная линия 3"/>
          <p:cNvCxnSpPr/>
          <p:nvPr/>
        </p:nvCxnSpPr>
        <p:spPr>
          <a:xfrm>
            <a:off x="1016605" y="726545"/>
            <a:ext cx="7965885" cy="0"/>
          </a:xfrm>
          <a:prstGeom prst="line">
            <a:avLst/>
          </a:prstGeom>
          <a:ln>
            <a:solidFill>
              <a:srgbClr val="006C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940680" y="1045640"/>
            <a:ext cx="820331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marR="0" lvl="0" indent="-171450" defTabSz="91440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ru-RU" sz="9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Налог на прибыль, УСН, </a:t>
            </a:r>
            <a:r>
              <a:rPr lang="ru-RU" sz="9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ЕСХН</a:t>
            </a:r>
            <a:endParaRPr lang="ru-RU" sz="900" b="1" u="sng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R="0" lvl="0" defTabSz="91440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buSzTx/>
              <a:tabLst/>
              <a:defRPr/>
            </a:pPr>
            <a:r>
              <a:rPr lang="ru-RU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за 2019 </a:t>
            </a:r>
            <a:r>
              <a:rPr lang="ru-RU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год – </a:t>
            </a:r>
            <a:r>
              <a:rPr lang="ru-RU" sz="900" dirty="0" smtClean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 6 месяцев</a:t>
            </a:r>
          </a:p>
          <a:p>
            <a:pPr marR="0" lvl="0" defTabSz="91440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buSzTx/>
              <a:tabLst/>
              <a:defRPr/>
            </a:pPr>
            <a:endParaRPr lang="ru-RU" sz="9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1450" lvl="0" indent="-17145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buFont typeface="Wingdings" panose="05000000000000000000" pitchFamily="2" charset="2"/>
              <a:buChar char="§"/>
              <a:defRPr/>
            </a:pPr>
            <a:r>
              <a:rPr lang="ru-RU" sz="9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Налоги (авансовые платежи по налогам</a:t>
            </a:r>
            <a:r>
              <a:rPr lang="ru-RU" sz="9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endParaRPr lang="ru-RU" sz="900" b="1" u="sng" dirty="0" smtClean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b="1" i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900" b="1" i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За исключением НДС</a:t>
            </a:r>
            <a:r>
              <a:rPr lang="ru-RU" sz="900" b="1" i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НПД, </a:t>
            </a:r>
            <a:r>
              <a:rPr lang="ru-RU" sz="900" b="1" i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НДФЛ, </a:t>
            </a:r>
          </a:p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b="1" i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900" b="1" i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налогов, уплачиваемых через </a:t>
            </a:r>
            <a:r>
              <a:rPr lang="ru-RU" sz="900" b="1" i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налогового </a:t>
            </a:r>
            <a:r>
              <a:rPr lang="ru-RU" sz="900" b="1" i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агента</a:t>
            </a:r>
          </a:p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</a:t>
            </a:r>
            <a:r>
              <a:rPr lang="ru-RU" sz="9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9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 </a:t>
            </a:r>
            <a:r>
              <a:rPr lang="ru-RU" sz="9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март и 1 квартал 2020 года </a:t>
            </a:r>
            <a:r>
              <a:rPr lang="ru-RU" sz="9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</a:t>
            </a:r>
            <a:r>
              <a:rPr lang="ru-RU" sz="900" dirty="0" smtClean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 6 месяцев</a:t>
            </a:r>
          </a:p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dirty="0" smtClean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</a:t>
            </a:r>
            <a:r>
              <a:rPr lang="ru-RU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 </a:t>
            </a:r>
            <a:r>
              <a:rPr lang="ru-RU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апрель-июнь, за 2 квартал и 1 полугодие 2020 года </a:t>
            </a:r>
            <a:r>
              <a:rPr lang="ru-RU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</a:t>
            </a:r>
            <a:r>
              <a:rPr lang="ru-RU" sz="900" dirty="0" smtClean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 </a:t>
            </a:r>
            <a:r>
              <a:rPr lang="ru-RU" sz="900" dirty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 месяца</a:t>
            </a:r>
          </a:p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dirty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ru-RU" sz="9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</a:t>
            </a:r>
            <a:endParaRPr lang="ru-RU" sz="9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1450" lvl="0" indent="-17145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buFont typeface="Wingdings" panose="05000000000000000000" pitchFamily="2" charset="2"/>
              <a:buChar char="§"/>
              <a:defRPr/>
            </a:pPr>
            <a:r>
              <a:rPr lang="ru-RU" sz="9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Налог по патентной системе </a:t>
            </a:r>
            <a:r>
              <a:rPr lang="ru-RU" sz="9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налогообложения</a:t>
            </a:r>
            <a:endParaRPr lang="ru-RU" sz="900" dirty="0" smtClean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срок уплаты которого приходится на 2 квартал 2020 </a:t>
            </a:r>
            <a:r>
              <a:rPr lang="ru-RU" sz="9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года – </a:t>
            </a:r>
            <a:r>
              <a:rPr lang="ru-RU" sz="900" dirty="0" smtClean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 4 месяца</a:t>
            </a:r>
            <a:endParaRPr lang="ru-RU" sz="900" dirty="0">
              <a:solidFill>
                <a:srgbClr val="006CB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endParaRPr lang="ru-RU" sz="900" dirty="0" smtClean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1450" lvl="0" indent="-17145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buFont typeface="Wingdings" panose="05000000000000000000" pitchFamily="2" charset="2"/>
              <a:buChar char="§"/>
              <a:defRPr/>
            </a:pPr>
            <a:r>
              <a:rPr lang="ru-RU" sz="9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НДФЛ для </a:t>
            </a:r>
            <a:r>
              <a:rPr lang="ru-RU" sz="9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ИП</a:t>
            </a:r>
            <a:endParaRPr lang="ru-RU" sz="900" b="1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за 2019 год со сроком уплаты до 15 июля 2020 </a:t>
            </a:r>
            <a:r>
              <a:rPr lang="ru-RU" sz="9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года – </a:t>
            </a:r>
            <a:r>
              <a:rPr lang="ru-RU" sz="900" dirty="0" smtClean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 </a:t>
            </a:r>
            <a:r>
              <a:rPr lang="ru-RU" sz="900" dirty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ru-RU" sz="900" dirty="0" smtClean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месяца</a:t>
            </a:r>
            <a:endParaRPr lang="ru-RU" sz="900" dirty="0">
              <a:solidFill>
                <a:srgbClr val="006CB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endParaRPr lang="ru-RU" sz="9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1450" lvl="0" indent="-17145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buFont typeface="Wingdings" panose="05000000000000000000" pitchFamily="2" charset="2"/>
              <a:buChar char="§"/>
              <a:defRPr/>
            </a:pPr>
            <a:r>
              <a:rPr lang="ru-RU" sz="9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Авансовый </a:t>
            </a:r>
            <a:r>
              <a:rPr lang="ru-RU" sz="9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платеж </a:t>
            </a:r>
          </a:p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по </a:t>
            </a:r>
            <a:r>
              <a:rPr lang="ru-RU" sz="9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транспортному налогу, </a:t>
            </a:r>
            <a:endParaRPr lang="ru-RU" sz="900" b="1" dirty="0" smtClean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налогу </a:t>
            </a:r>
            <a:r>
              <a:rPr lang="ru-RU" sz="9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 имущество </a:t>
            </a:r>
            <a:r>
              <a:rPr lang="ru-RU" sz="9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организаций,</a:t>
            </a:r>
          </a:p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земельному налогу</a:t>
            </a:r>
            <a:endParaRPr lang="ru-RU" sz="900" b="1" u="sng" dirty="0" smtClean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</a:t>
            </a:r>
            <a:r>
              <a:rPr lang="ru-RU" sz="9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 </a:t>
            </a:r>
            <a:r>
              <a:rPr lang="ru-RU" sz="9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квартал 2020 </a:t>
            </a:r>
            <a:r>
              <a:rPr lang="ru-RU" sz="9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года – </a:t>
            </a:r>
            <a:r>
              <a:rPr lang="ru-RU" sz="900" dirty="0" smtClean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 </a:t>
            </a:r>
            <a:r>
              <a:rPr lang="ru-RU" sz="900" dirty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30 октября </a:t>
            </a:r>
            <a:r>
              <a:rPr lang="ru-RU" sz="900" dirty="0" smtClean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2020</a:t>
            </a:r>
          </a:p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</a:t>
            </a:r>
            <a:r>
              <a:rPr lang="ru-RU" sz="9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 </a:t>
            </a:r>
            <a:r>
              <a:rPr lang="ru-RU" sz="9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 </a:t>
            </a:r>
            <a:r>
              <a:rPr lang="ru-RU" sz="9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квартал 2020 года </a:t>
            </a:r>
            <a:r>
              <a:rPr lang="ru-RU" sz="9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</a:t>
            </a:r>
            <a:r>
              <a:rPr lang="ru-RU" sz="900" dirty="0" smtClean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 </a:t>
            </a:r>
            <a:r>
              <a:rPr lang="ru-RU" sz="900" dirty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30 </a:t>
            </a:r>
            <a:r>
              <a:rPr lang="ru-RU" sz="900" dirty="0" smtClean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декабря 2020</a:t>
            </a:r>
          </a:p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endParaRPr lang="ru-RU" sz="900" b="1" dirty="0">
              <a:solidFill>
                <a:srgbClr val="006CB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1450" lvl="0" indent="-17145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buFont typeface="Wingdings" panose="05000000000000000000" pitchFamily="2" charset="2"/>
              <a:buChar char="§"/>
              <a:defRPr/>
            </a:pPr>
            <a:r>
              <a:rPr lang="ru-RU" sz="9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Продлены сроки сдачи отчетности</a:t>
            </a:r>
            <a:endParaRPr lang="ru-RU" sz="900" b="1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endParaRPr lang="ru-RU" sz="900" b="1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652120" y="1446625"/>
            <a:ext cx="3330370" cy="679135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685800">
              <a:defRPr/>
            </a:pPr>
            <a:r>
              <a:rPr lang="ru-RU" altLang="ru-RU" sz="800" b="1" dirty="0" smtClean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  <a:hlinkClick r:id="rId3"/>
              </a:rPr>
              <a:t>Постановление </a:t>
            </a:r>
            <a:r>
              <a:rPr lang="ru-RU" altLang="ru-RU" sz="800" b="1" dirty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  <a:hlinkClick r:id="rId3"/>
              </a:rPr>
              <a:t>Правительства </a:t>
            </a:r>
            <a:r>
              <a:rPr lang="ru-RU" altLang="ru-RU" sz="800" b="1" dirty="0" smtClean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  <a:hlinkClick r:id="rId3"/>
              </a:rPr>
              <a:t>РФ от 02.04.2020 </a:t>
            </a:r>
            <a:r>
              <a:rPr lang="ru-RU" altLang="ru-RU" sz="800" b="1" dirty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  <a:hlinkClick r:id="rId3"/>
              </a:rPr>
              <a:t>№ 409 </a:t>
            </a:r>
            <a:endParaRPr lang="ru-RU" altLang="ru-RU" sz="800" b="1" dirty="0" smtClean="0">
              <a:solidFill>
                <a:srgbClr val="C00000"/>
              </a:solidFill>
              <a:latin typeface="Tahoma" panose="020B0604030504040204" pitchFamily="34" charset="0"/>
              <a:cs typeface="Tahoma" panose="020B0604030504040204" pitchFamily="34" charset="0"/>
              <a:hlinkClick r:id="rId3"/>
            </a:endParaRPr>
          </a:p>
          <a:p>
            <a:pPr defTabSz="685800">
              <a:defRPr/>
            </a:pPr>
            <a:r>
              <a:rPr lang="ru-RU" altLang="ru-RU" sz="800" dirty="0" smtClean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  <a:hlinkClick r:id="rId3"/>
              </a:rPr>
              <a:t>«</a:t>
            </a:r>
            <a:r>
              <a:rPr lang="ru-RU" altLang="ru-RU" sz="800" dirty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  <a:hlinkClick r:id="rId3"/>
              </a:rPr>
              <a:t>О мерах по обеспечению устойчивого развития экономики</a:t>
            </a:r>
            <a:r>
              <a:rPr lang="ru-RU" altLang="ru-RU" sz="800" dirty="0" smtClean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  <a:hlinkClick r:id="rId3"/>
              </a:rPr>
              <a:t>»</a:t>
            </a:r>
            <a:endParaRPr lang="ru-RU" altLang="ru-RU" sz="800" dirty="0" smtClean="0">
              <a:solidFill>
                <a:srgbClr val="C0000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defTabSz="685800">
              <a:defRPr/>
            </a:pPr>
            <a:endParaRPr lang="ru-RU" altLang="ru-RU" sz="800" dirty="0">
              <a:solidFill>
                <a:srgbClr val="C0000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defTabSz="685800">
              <a:defRPr/>
            </a:pPr>
            <a:r>
              <a:rPr lang="ru-RU" altLang="ru-RU" sz="800" dirty="0" smtClean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  <a:hlinkClick r:id="rId4"/>
              </a:rPr>
              <a:t>Читай в удобном виде на </a:t>
            </a:r>
            <a:r>
              <a:rPr lang="en-US" altLang="ru-RU" sz="800" dirty="0" smtClean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  <a:hlinkClick r:id="rId4"/>
              </a:rPr>
              <a:t>nalog.ru/rn54/business-support-2020</a:t>
            </a:r>
            <a:endParaRPr lang="ru-RU" altLang="ru-RU" sz="800" dirty="0" smtClean="0">
              <a:solidFill>
                <a:srgbClr val="C0000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5" name="Picture 2" descr="C:\Users\User\Desktop\attention-512.png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GlowEdges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7125" y="1154415"/>
            <a:ext cx="328667" cy="328667"/>
          </a:xfrm>
          <a:prstGeom prst="rect">
            <a:avLst/>
          </a:prstGeom>
          <a:noFill/>
          <a:ln>
            <a:noFill/>
          </a:ln>
          <a:extLst/>
        </p:spPr>
      </p:pic>
      <p:sp>
        <p:nvSpPr>
          <p:cNvPr id="17" name="Прямоугольник 16"/>
          <p:cNvSpPr/>
          <p:nvPr/>
        </p:nvSpPr>
        <p:spPr>
          <a:xfrm>
            <a:off x="6067398" y="1141806"/>
            <a:ext cx="1170130" cy="353884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685800">
              <a:defRPr/>
            </a:pPr>
            <a:r>
              <a:rPr lang="ru-RU" altLang="ru-RU" sz="800" b="1" dirty="0" smtClean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ПОДРОБНЕЕ:</a:t>
            </a:r>
            <a:endParaRPr lang="ru-RU" altLang="ru-RU" sz="800" b="1" dirty="0">
              <a:solidFill>
                <a:srgbClr val="C0000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742130" y="2211710"/>
            <a:ext cx="3240360" cy="495055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685800">
              <a:defRPr/>
            </a:pPr>
            <a:r>
              <a:rPr lang="ru-RU" altLang="ru-RU" sz="800" b="1" dirty="0" smtClean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ШАГ 1</a:t>
            </a:r>
          </a:p>
          <a:p>
            <a:pPr defTabSz="685800">
              <a:defRPr/>
            </a:pPr>
            <a:r>
              <a:rPr lang="ru-RU" altLang="ru-RU" sz="800" b="1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Мера поддержки работает автоматически, никаких действий предпринимать не нужно</a:t>
            </a:r>
          </a:p>
          <a:p>
            <a:pPr defTabSz="685800">
              <a:defRPr/>
            </a:pPr>
            <a:endParaRPr lang="ru-RU" altLang="ru-RU" sz="800" b="1" dirty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744632" y="2792715"/>
            <a:ext cx="3240360" cy="495055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685800">
              <a:defRPr/>
            </a:pPr>
            <a:r>
              <a:rPr lang="ru-RU" altLang="ru-RU" sz="800" b="1" dirty="0">
                <a:solidFill>
                  <a:srgbClr val="C00000"/>
                </a:solidFill>
                <a:latin typeface="Tahoma" panose="020B0604030504040204" pitchFamily="34" charset="0"/>
                <a:ea typeface="+mn-ea"/>
                <a:cs typeface="Tahoma" panose="020B0604030504040204" pitchFamily="34" charset="0"/>
              </a:rPr>
              <a:t>Итоги </a:t>
            </a:r>
            <a:r>
              <a:rPr lang="ru-RU" altLang="ru-RU" sz="800" b="1" dirty="0" smtClean="0">
                <a:solidFill>
                  <a:srgbClr val="C00000"/>
                </a:solidFill>
                <a:latin typeface="Tahoma" panose="020B0604030504040204" pitchFamily="34" charset="0"/>
                <a:ea typeface="+mn-ea"/>
                <a:cs typeface="Tahoma" panose="020B0604030504040204" pitchFamily="34" charset="0"/>
              </a:rPr>
              <a:t>господдержки</a:t>
            </a:r>
          </a:p>
          <a:p>
            <a:pPr defTabSz="685800">
              <a:defRPr/>
            </a:pPr>
            <a:r>
              <a:rPr lang="ru-RU" altLang="ru-RU" sz="800" b="1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Перенос сроков уплаты налогов осуществлен УФНС автоматически для 32 714 налогоплательщиков </a:t>
            </a:r>
            <a:endParaRPr lang="ru-RU" altLang="ru-RU" sz="800" b="1" dirty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7678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926594" y="291037"/>
            <a:ext cx="7335816" cy="353884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685800">
              <a:tabLst>
                <a:tab pos="1258888" algn="l"/>
              </a:tabLst>
              <a:defRPr/>
            </a:pPr>
            <a:r>
              <a:rPr lang="ru-RU" altLang="ru-RU" sz="1200" b="1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ДОПОЛНИТЕЛЬНАЯ ОТСРОЧКА (РАССРОЧКА) ПО НАЛОГАМ</a:t>
            </a:r>
            <a:endParaRPr lang="ru-RU" altLang="ru-RU" sz="1200" b="1" dirty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defTabSz="685800">
              <a:tabLst>
                <a:tab pos="1258888" algn="l"/>
              </a:tabLst>
              <a:defRPr/>
            </a:pPr>
            <a:r>
              <a:rPr lang="ru-RU" altLang="ru-RU" sz="1200" b="1" dirty="0" smtClean="0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Для всех </a:t>
            </a:r>
            <a:r>
              <a:rPr lang="ru-RU" altLang="ru-RU" sz="1200" b="1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ОРГАНИЗАЦИЙ </a:t>
            </a:r>
            <a:r>
              <a:rPr lang="ru-RU" altLang="ru-RU" sz="1200" b="1" dirty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и ИП</a:t>
            </a:r>
            <a:r>
              <a:rPr lang="ru-RU" altLang="ru-RU" sz="1200" b="1" dirty="0" smtClean="0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из наиболее пострадавших отраслей (не только МСП) </a:t>
            </a:r>
            <a:endParaRPr lang="ru-RU" altLang="ru-RU" sz="1200" b="1" dirty="0">
              <a:solidFill>
                <a:prstClr val="black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3" name="Рисунок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530" y="179057"/>
            <a:ext cx="503237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Прямая соединительная линия 3"/>
          <p:cNvCxnSpPr/>
          <p:nvPr/>
        </p:nvCxnSpPr>
        <p:spPr>
          <a:xfrm>
            <a:off x="1016605" y="726545"/>
            <a:ext cx="7965885" cy="0"/>
          </a:xfrm>
          <a:prstGeom prst="line">
            <a:avLst/>
          </a:prstGeom>
          <a:ln>
            <a:solidFill>
              <a:srgbClr val="006C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940680" y="1073516"/>
            <a:ext cx="453142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Отсрочку (</a:t>
            </a:r>
            <a:r>
              <a:rPr lang="ru-RU" sz="900" b="1" dirty="0" smtClean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 1 года</a:t>
            </a:r>
            <a:r>
              <a:rPr lang="ru-RU" sz="9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или </a:t>
            </a:r>
            <a:r>
              <a:rPr lang="ru-RU" sz="9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рассрочку </a:t>
            </a:r>
            <a:r>
              <a:rPr lang="ru-RU" sz="9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ru-RU" sz="900" b="1" dirty="0" smtClean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 3 лет</a:t>
            </a:r>
            <a:r>
              <a:rPr lang="ru-RU" sz="9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можно </a:t>
            </a:r>
            <a:r>
              <a:rPr lang="ru-RU" sz="9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получить </a:t>
            </a:r>
            <a:endParaRPr lang="ru-RU" sz="900" b="1" dirty="0" smtClean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 </a:t>
            </a:r>
            <a:r>
              <a:rPr lang="ru-RU" sz="9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платежам со сроками уплаты в 2020 году, </a:t>
            </a:r>
            <a:endParaRPr lang="ru-RU" sz="900" b="1" dirty="0" smtClean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кроме </a:t>
            </a:r>
            <a:r>
              <a:rPr lang="ru-RU" sz="9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НДПИ и </a:t>
            </a:r>
            <a:r>
              <a:rPr lang="ru-RU" sz="9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акцизов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endParaRPr lang="ru-RU" sz="900" b="1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</a:t>
            </a:r>
            <a:r>
              <a:rPr lang="ru-RU" sz="9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олжно </a:t>
            </a:r>
            <a:r>
              <a:rPr lang="ru-RU" sz="9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выполняться хотя бы одно из двух условий</a:t>
            </a:r>
            <a:r>
              <a:rPr lang="ru-RU" sz="9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endParaRPr lang="ru-RU" sz="900" b="1" dirty="0" smtClean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8600" indent="-2286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buFont typeface="+mj-lt"/>
              <a:buAutoNum type="arabicPeriod"/>
              <a:defRPr/>
            </a:pPr>
            <a:r>
              <a:rPr lang="ru-RU" sz="9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Снижение доходов, доходов от реализации или доходов </a:t>
            </a:r>
            <a:r>
              <a:rPr lang="ru-RU" sz="9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 </a:t>
            </a:r>
            <a:r>
              <a:rPr lang="ru-RU" sz="9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операций по нулевой ставке НДС </a:t>
            </a:r>
            <a:r>
              <a:rPr lang="ru-RU" sz="9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более, </a:t>
            </a:r>
            <a:r>
              <a:rPr lang="ru-RU" sz="9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чем на 10</a:t>
            </a:r>
            <a:r>
              <a:rPr lang="ru-RU" sz="9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%</a:t>
            </a:r>
            <a:endParaRPr lang="ru-RU" sz="9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8600" indent="-2286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buFont typeface="+mj-lt"/>
              <a:buAutoNum type="arabicPeriod"/>
              <a:defRPr/>
            </a:pPr>
            <a:endParaRPr lang="ru-RU" sz="900" dirty="0" smtClean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8600" indent="-2286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buFont typeface="+mj-lt"/>
              <a:buAutoNum type="arabicPeriod"/>
              <a:defRPr/>
            </a:pPr>
            <a:r>
              <a:rPr lang="ru-RU" sz="9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Есть </a:t>
            </a:r>
            <a:r>
              <a:rPr lang="ru-RU" sz="9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убыток за отчетные периоды 2020 года, хотя за 2019 год убытка не </a:t>
            </a:r>
            <a:r>
              <a:rPr lang="ru-RU" sz="9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было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endParaRPr lang="ru-RU" sz="9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Обеспечение (залог):</a:t>
            </a:r>
            <a:endParaRPr lang="ru-RU" sz="900" b="1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8600" indent="-2286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buFont typeface="+mj-lt"/>
              <a:buAutoNum type="arabicPeriod"/>
              <a:defRPr/>
            </a:pPr>
            <a:endParaRPr lang="ru-RU" sz="900" dirty="0" smtClean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Менее </a:t>
            </a:r>
            <a:r>
              <a:rPr lang="ru-RU" sz="9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чем на 6 </a:t>
            </a:r>
            <a:r>
              <a:rPr lang="ru-RU" sz="9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месяцев – </a:t>
            </a:r>
            <a:r>
              <a:rPr lang="ru-RU" sz="900" dirty="0" smtClean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обеспечение </a:t>
            </a:r>
            <a:r>
              <a:rPr lang="ru-RU" sz="900" dirty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 </a:t>
            </a:r>
            <a:r>
              <a:rPr lang="ru-RU" sz="900" dirty="0" smtClean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требуется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Более чем </a:t>
            </a:r>
            <a:r>
              <a:rPr lang="ru-RU" sz="9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 6 </a:t>
            </a:r>
            <a:r>
              <a:rPr lang="ru-RU" sz="9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месяцев – </a:t>
            </a:r>
            <a:r>
              <a:rPr lang="ru-RU" sz="900" dirty="0" smtClean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недвижимость, поручительство, банковская гарантия</a:t>
            </a:r>
            <a:endParaRPr lang="ru-RU" sz="900" dirty="0">
              <a:solidFill>
                <a:srgbClr val="006CB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652120" y="1474501"/>
            <a:ext cx="3330370" cy="679135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685800">
              <a:defRPr/>
            </a:pPr>
            <a:r>
              <a:rPr lang="ru-RU" altLang="ru-RU" sz="800" b="1" dirty="0" smtClean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  <a:hlinkClick r:id="rId3"/>
              </a:rPr>
              <a:t>Постановление </a:t>
            </a:r>
            <a:r>
              <a:rPr lang="ru-RU" altLang="ru-RU" sz="800" b="1" dirty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  <a:hlinkClick r:id="rId3"/>
              </a:rPr>
              <a:t>Правительства </a:t>
            </a:r>
            <a:r>
              <a:rPr lang="ru-RU" altLang="ru-RU" sz="800" b="1" dirty="0" smtClean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  <a:hlinkClick r:id="rId3"/>
              </a:rPr>
              <a:t>РФ от </a:t>
            </a:r>
            <a:r>
              <a:rPr lang="ru-RU" altLang="ru-RU" sz="800" b="1" dirty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  <a:hlinkClick r:id="rId3"/>
              </a:rPr>
              <a:t>02.04.2020 </a:t>
            </a:r>
            <a:r>
              <a:rPr lang="ru-RU" altLang="ru-RU" sz="800" b="1" dirty="0" smtClean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  <a:hlinkClick r:id="rId3"/>
              </a:rPr>
              <a:t>№ </a:t>
            </a:r>
            <a:r>
              <a:rPr lang="ru-RU" altLang="ru-RU" sz="800" b="1" dirty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  <a:hlinkClick r:id="rId3"/>
              </a:rPr>
              <a:t>409 </a:t>
            </a:r>
            <a:endParaRPr lang="ru-RU" altLang="ru-RU" sz="800" b="1" dirty="0" smtClean="0">
              <a:solidFill>
                <a:srgbClr val="C00000"/>
              </a:solidFill>
              <a:latin typeface="Tahoma" panose="020B0604030504040204" pitchFamily="34" charset="0"/>
              <a:cs typeface="Tahoma" panose="020B0604030504040204" pitchFamily="34" charset="0"/>
              <a:hlinkClick r:id="rId3"/>
            </a:endParaRPr>
          </a:p>
          <a:p>
            <a:pPr defTabSz="685800">
              <a:defRPr/>
            </a:pPr>
            <a:r>
              <a:rPr lang="ru-RU" altLang="ru-RU" sz="800" dirty="0" smtClean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  <a:hlinkClick r:id="rId3"/>
              </a:rPr>
              <a:t>«</a:t>
            </a:r>
            <a:r>
              <a:rPr lang="ru-RU" altLang="ru-RU" sz="800" dirty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  <a:hlinkClick r:id="rId3"/>
              </a:rPr>
              <a:t>О мерах по обеспечению устойчивого развития экономики</a:t>
            </a:r>
            <a:r>
              <a:rPr lang="ru-RU" altLang="ru-RU" sz="800" dirty="0" smtClean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  <a:hlinkClick r:id="rId3"/>
              </a:rPr>
              <a:t>»</a:t>
            </a:r>
            <a:endParaRPr lang="ru-RU" altLang="ru-RU" sz="800" dirty="0" smtClean="0">
              <a:solidFill>
                <a:srgbClr val="C0000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defTabSz="685800">
              <a:defRPr/>
            </a:pPr>
            <a:endParaRPr lang="ru-RU" altLang="ru-RU" sz="800" dirty="0">
              <a:solidFill>
                <a:srgbClr val="C0000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defTabSz="685800">
              <a:defRPr/>
            </a:pPr>
            <a:r>
              <a:rPr lang="ru-RU" altLang="ru-RU" sz="800" dirty="0" smtClean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  <a:hlinkClick r:id="rId4"/>
              </a:rPr>
              <a:t>Читай в удобном виде на </a:t>
            </a:r>
            <a:r>
              <a:rPr lang="en-US" altLang="ru-RU" sz="800" dirty="0" smtClean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  <a:hlinkClick r:id="rId4"/>
              </a:rPr>
              <a:t>nalog.ru/rn54/business-support-2020</a:t>
            </a:r>
            <a:endParaRPr lang="ru-RU" altLang="ru-RU" sz="800" dirty="0" smtClean="0">
              <a:solidFill>
                <a:srgbClr val="C0000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5" name="Picture 2" descr="C:\Users\User\Desktop\attention-512.png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GlowEdges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7125" y="1182291"/>
            <a:ext cx="328667" cy="328667"/>
          </a:xfrm>
          <a:prstGeom prst="rect">
            <a:avLst/>
          </a:prstGeom>
          <a:noFill/>
          <a:ln>
            <a:noFill/>
          </a:ln>
          <a:extLst/>
        </p:spPr>
      </p:pic>
      <p:sp>
        <p:nvSpPr>
          <p:cNvPr id="17" name="Прямоугольник 16"/>
          <p:cNvSpPr/>
          <p:nvPr/>
        </p:nvSpPr>
        <p:spPr>
          <a:xfrm>
            <a:off x="6067398" y="1169682"/>
            <a:ext cx="1170130" cy="353884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685800">
              <a:defRPr/>
            </a:pPr>
            <a:r>
              <a:rPr lang="ru-RU" altLang="ru-RU" sz="800" b="1" dirty="0" smtClean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ПОДРОБНЕЕ:</a:t>
            </a:r>
            <a:endParaRPr lang="ru-RU" altLang="ru-RU" sz="800" b="1" dirty="0">
              <a:solidFill>
                <a:srgbClr val="C0000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742130" y="2282338"/>
            <a:ext cx="3240360" cy="767338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685800">
              <a:defRPr/>
            </a:pPr>
            <a:r>
              <a:rPr lang="ru-RU" altLang="ru-RU" sz="800" b="1" dirty="0" smtClean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ШАГ 1</a:t>
            </a:r>
          </a:p>
          <a:p>
            <a:pPr defTabSz="685800">
              <a:defRPr/>
            </a:pPr>
            <a:r>
              <a:rPr lang="ru-RU" altLang="ru-RU" sz="800" b="1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Внимательно изучить документы</a:t>
            </a:r>
          </a:p>
          <a:p>
            <a:pPr defTabSz="685800">
              <a:defRPr/>
            </a:pPr>
            <a:endParaRPr lang="ru-RU" altLang="ru-RU" sz="800" b="1" dirty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lvl="0" defTabSz="685800">
              <a:defRPr/>
            </a:pPr>
            <a:r>
              <a:rPr lang="ru-RU" altLang="ru-RU" sz="800" b="1" dirty="0">
                <a:solidFill>
                  <a:srgbClr val="C00000"/>
                </a:solidFill>
                <a:latin typeface="Tahoma" panose="020B0604030504040204" pitchFamily="34" charset="0"/>
                <a:ea typeface="+mn-ea"/>
                <a:cs typeface="Tahoma" panose="020B0604030504040204" pitchFamily="34" charset="0"/>
              </a:rPr>
              <a:t>ШАГ </a:t>
            </a:r>
            <a:r>
              <a:rPr lang="ru-RU" altLang="ru-RU" sz="800" b="1" dirty="0" smtClean="0">
                <a:solidFill>
                  <a:srgbClr val="C00000"/>
                </a:solidFill>
                <a:latin typeface="Tahoma" panose="020B0604030504040204" pitchFamily="34" charset="0"/>
                <a:ea typeface="+mn-ea"/>
                <a:cs typeface="Tahoma" panose="020B0604030504040204" pitchFamily="34" charset="0"/>
              </a:rPr>
              <a:t>2</a:t>
            </a:r>
            <a:endParaRPr lang="ru-RU" altLang="ru-RU" sz="800" b="1" dirty="0">
              <a:solidFill>
                <a:srgbClr val="C00000"/>
              </a:solidFill>
              <a:latin typeface="Tahoma" panose="020B0604030504040204" pitchFamily="34" charset="0"/>
              <a:ea typeface="+mn-ea"/>
              <a:cs typeface="Tahoma" panose="020B0604030504040204" pitchFamily="34" charset="0"/>
            </a:endParaRPr>
          </a:p>
          <a:p>
            <a:pPr lvl="0" defTabSz="685800">
              <a:defRPr/>
            </a:pPr>
            <a:r>
              <a:rPr lang="ru-RU" altLang="ru-RU" sz="800" b="1" dirty="0">
                <a:solidFill>
                  <a:srgbClr val="006CB5"/>
                </a:solidFill>
                <a:latin typeface="Tahoma" panose="020B0604030504040204" pitchFamily="34" charset="0"/>
                <a:ea typeface="+mn-ea"/>
                <a:cs typeface="Tahoma" panose="020B0604030504040204" pitchFamily="34" charset="0"/>
              </a:rPr>
              <a:t>Подать заявление в налоговый орган</a:t>
            </a:r>
          </a:p>
          <a:p>
            <a:pPr defTabSz="685800">
              <a:defRPr/>
            </a:pPr>
            <a:endParaRPr lang="ru-RU" altLang="ru-RU" sz="800" b="1" dirty="0" smtClean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742130" y="3178378"/>
            <a:ext cx="3240360" cy="1103562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685800">
              <a:defRPr/>
            </a:pPr>
            <a:r>
              <a:rPr lang="ru-RU" altLang="ru-RU" sz="800" b="1" dirty="0" smtClean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Итоги господдержки</a:t>
            </a:r>
          </a:p>
          <a:p>
            <a:pPr defTabSz="685800">
              <a:defRPr/>
            </a:pPr>
            <a:r>
              <a:rPr lang="ru-RU" altLang="ru-RU" sz="800" b="1" dirty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В настоящее время решения о предоставлении такого рода отсрочек не принимаются в связи с переносом сроков предоставления деклараций (расчетов), сроков уплаты налогов и страховых взносов, и, соответственно, отсутствия задолженности. Указанный механизм массово будет применяться после наступления всех сроков уплаты и сдачи налоговой отчетности.</a:t>
            </a:r>
          </a:p>
          <a:p>
            <a:pPr defTabSz="685800">
              <a:defRPr/>
            </a:pPr>
            <a:endParaRPr lang="ru-RU" altLang="ru-RU" sz="800" b="1" dirty="0" smtClean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0454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926594" y="291037"/>
            <a:ext cx="8145906" cy="353884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685800">
              <a:tabLst>
                <a:tab pos="1258888" algn="l"/>
              </a:tabLst>
              <a:defRPr/>
            </a:pPr>
            <a:r>
              <a:rPr lang="ru-RU" altLang="ru-RU" sz="1200" b="1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ПЕРЕНОС СРОКОВ УПЛАТЫ СТРАХОВЫХ ВЗНОСОВ</a:t>
            </a:r>
            <a:endParaRPr lang="ru-RU" altLang="ru-RU" sz="1200" b="1" dirty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defTabSz="685800">
              <a:tabLst>
                <a:tab pos="1258888" algn="l"/>
              </a:tabLst>
              <a:defRPr/>
            </a:pPr>
            <a:r>
              <a:rPr lang="ru-RU" altLang="ru-RU" sz="12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>Для </a:t>
            </a:r>
            <a:r>
              <a:rPr lang="ru-RU" altLang="ru-RU" sz="1200" b="1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МСП </a:t>
            </a:r>
            <a:r>
              <a:rPr lang="ru-RU" altLang="ru-RU" sz="12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>из наиболее пострадавших отраслей </a:t>
            </a:r>
            <a:endParaRPr lang="ru-RU" altLang="ru-RU" sz="1200" b="1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3" name="Рисунок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530" y="179057"/>
            <a:ext cx="503237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Прямая соединительная линия 3"/>
          <p:cNvCxnSpPr/>
          <p:nvPr/>
        </p:nvCxnSpPr>
        <p:spPr>
          <a:xfrm>
            <a:off x="1016605" y="726545"/>
            <a:ext cx="7965885" cy="0"/>
          </a:xfrm>
          <a:prstGeom prst="line">
            <a:avLst/>
          </a:prstGeom>
          <a:ln>
            <a:solidFill>
              <a:srgbClr val="006C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940680" y="1045933"/>
            <a:ext cx="8203319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marR="0" lvl="0" indent="-171450" defTabSz="91440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ru-RU" sz="9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Страховые взносы </a:t>
            </a:r>
            <a:endParaRPr lang="ru-RU" sz="9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R="0" lvl="0" defTabSz="91440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buSzTx/>
              <a:tabLst/>
              <a:defRPr/>
            </a:pPr>
            <a:r>
              <a:rPr lang="ru-RU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за март-май </a:t>
            </a:r>
            <a:r>
              <a:rPr lang="ru-RU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2020 </a:t>
            </a:r>
            <a:r>
              <a:rPr lang="ru-RU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года – </a:t>
            </a:r>
            <a:r>
              <a:rPr lang="ru-RU" sz="900" dirty="0" smtClean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 6 месяцев</a:t>
            </a:r>
          </a:p>
          <a:p>
            <a:pPr marR="0" lvl="0" defTabSz="91440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buSzTx/>
              <a:tabLst/>
              <a:defRPr/>
            </a:pPr>
            <a:r>
              <a:rPr lang="ru-RU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</a:t>
            </a:r>
            <a:r>
              <a:rPr lang="ru-RU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 </a:t>
            </a:r>
            <a:r>
              <a:rPr lang="ru-RU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июнь-июль 2020 </a:t>
            </a:r>
            <a:r>
              <a:rPr lang="ru-RU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года </a:t>
            </a:r>
            <a:r>
              <a:rPr lang="ru-RU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</a:t>
            </a:r>
            <a:r>
              <a:rPr lang="ru-RU" sz="900" dirty="0" smtClean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 4 месяца</a:t>
            </a:r>
            <a:endParaRPr lang="ru-RU" sz="9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R="0" lvl="0" defTabSz="91440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buSzTx/>
              <a:tabLst/>
              <a:defRPr/>
            </a:pPr>
            <a:endParaRPr lang="ru-RU" sz="9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1450" lvl="0" indent="-17145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buFont typeface="Wingdings" panose="05000000000000000000" pitchFamily="2" charset="2"/>
              <a:buChar char="§"/>
              <a:defRPr/>
            </a:pPr>
            <a:r>
              <a:rPr lang="ru-RU" sz="9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Страховые взносы, исчисленные с суммы дохода ИП, </a:t>
            </a:r>
            <a:endParaRPr lang="ru-RU" sz="900" b="1" dirty="0" smtClean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9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превышающей </a:t>
            </a:r>
            <a:r>
              <a:rPr lang="ru-RU" sz="9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300 000 </a:t>
            </a:r>
            <a:r>
              <a:rPr lang="ru-RU" sz="9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рублей</a:t>
            </a:r>
          </a:p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b="1" i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900" b="1" i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</a:t>
            </a:r>
            <a:r>
              <a:rPr lang="ru-RU" sz="9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подлежащие уплате не позднее 1 июля 2020 </a:t>
            </a:r>
            <a:r>
              <a:rPr lang="ru-RU" sz="9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года – </a:t>
            </a:r>
            <a:r>
              <a:rPr lang="ru-RU" sz="900" dirty="0" smtClean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 </a:t>
            </a:r>
            <a:r>
              <a:rPr lang="ru-RU" sz="900" dirty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 </a:t>
            </a:r>
            <a:r>
              <a:rPr lang="ru-RU" sz="900" dirty="0" smtClean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месяца</a:t>
            </a:r>
          </a:p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endParaRPr lang="ru-RU" sz="900" dirty="0">
              <a:solidFill>
                <a:srgbClr val="006CB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1450" lvl="0" indent="-17145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buFont typeface="Wingdings" panose="05000000000000000000" pitchFamily="2" charset="2"/>
              <a:buChar char="§"/>
              <a:defRPr/>
            </a:pPr>
            <a:r>
              <a:rPr lang="ru-RU" sz="9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Продлены сроки сдачи отчетности</a:t>
            </a:r>
          </a:p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endParaRPr lang="ru-RU" sz="9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1450" lvl="0" indent="-17145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buFont typeface="Wingdings" panose="05000000000000000000" pitchFamily="2" charset="2"/>
              <a:buChar char="§"/>
              <a:defRPr/>
            </a:pPr>
            <a:endParaRPr lang="ru-RU" sz="900" b="1" i="1" dirty="0" smtClean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652120" y="1397560"/>
            <a:ext cx="3330370" cy="679135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685800">
              <a:defRPr/>
            </a:pPr>
            <a:r>
              <a:rPr lang="ru-RU" altLang="ru-RU" sz="800" b="1" dirty="0" smtClean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  <a:hlinkClick r:id="rId3"/>
              </a:rPr>
              <a:t>Постановление </a:t>
            </a:r>
            <a:r>
              <a:rPr lang="ru-RU" altLang="ru-RU" sz="800" b="1" dirty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  <a:hlinkClick r:id="rId3"/>
              </a:rPr>
              <a:t>Правительства </a:t>
            </a:r>
            <a:r>
              <a:rPr lang="ru-RU" altLang="ru-RU" sz="800" b="1" dirty="0" smtClean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  <a:hlinkClick r:id="rId3"/>
              </a:rPr>
              <a:t>РФ от </a:t>
            </a:r>
            <a:r>
              <a:rPr lang="ru-RU" altLang="ru-RU" sz="800" b="1" dirty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  <a:hlinkClick r:id="rId3"/>
              </a:rPr>
              <a:t>02.04.2020 </a:t>
            </a:r>
            <a:r>
              <a:rPr lang="ru-RU" altLang="ru-RU" sz="800" b="1" dirty="0" smtClean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  <a:hlinkClick r:id="rId3"/>
              </a:rPr>
              <a:t>№ </a:t>
            </a:r>
            <a:r>
              <a:rPr lang="ru-RU" altLang="ru-RU" sz="800" b="1" dirty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  <a:hlinkClick r:id="rId3"/>
              </a:rPr>
              <a:t>409 </a:t>
            </a:r>
            <a:endParaRPr lang="ru-RU" altLang="ru-RU" sz="800" b="1" dirty="0" smtClean="0">
              <a:solidFill>
                <a:srgbClr val="C00000"/>
              </a:solidFill>
              <a:latin typeface="Tahoma" panose="020B0604030504040204" pitchFamily="34" charset="0"/>
              <a:cs typeface="Tahoma" panose="020B0604030504040204" pitchFamily="34" charset="0"/>
              <a:hlinkClick r:id="rId3"/>
            </a:endParaRPr>
          </a:p>
          <a:p>
            <a:pPr defTabSz="685800">
              <a:defRPr/>
            </a:pPr>
            <a:r>
              <a:rPr lang="ru-RU" altLang="ru-RU" sz="800" dirty="0" smtClean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  <a:hlinkClick r:id="rId3"/>
              </a:rPr>
              <a:t>«</a:t>
            </a:r>
            <a:r>
              <a:rPr lang="ru-RU" altLang="ru-RU" sz="800" dirty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  <a:hlinkClick r:id="rId3"/>
              </a:rPr>
              <a:t>О мерах по обеспечению устойчивого развития экономики</a:t>
            </a:r>
            <a:r>
              <a:rPr lang="ru-RU" altLang="ru-RU" sz="800" dirty="0" smtClean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  <a:hlinkClick r:id="rId3"/>
              </a:rPr>
              <a:t>»</a:t>
            </a:r>
            <a:endParaRPr lang="ru-RU" altLang="ru-RU" sz="800" dirty="0" smtClean="0">
              <a:solidFill>
                <a:srgbClr val="C0000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defTabSz="685800">
              <a:defRPr/>
            </a:pPr>
            <a:endParaRPr lang="ru-RU" altLang="ru-RU" sz="800" dirty="0">
              <a:solidFill>
                <a:srgbClr val="C0000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defTabSz="685800">
              <a:defRPr/>
            </a:pPr>
            <a:r>
              <a:rPr lang="ru-RU" altLang="ru-RU" sz="800" dirty="0" smtClean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  <a:hlinkClick r:id="rId4"/>
              </a:rPr>
              <a:t>Читай в удобном виде на </a:t>
            </a:r>
            <a:r>
              <a:rPr lang="en-US" altLang="ru-RU" sz="800" dirty="0" smtClean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  <a:hlinkClick r:id="rId4"/>
              </a:rPr>
              <a:t>nalog.ru/rn54/business-support-2020</a:t>
            </a:r>
            <a:endParaRPr lang="ru-RU" altLang="ru-RU" sz="800" dirty="0" smtClean="0">
              <a:solidFill>
                <a:srgbClr val="C0000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" name="Picture 2" descr="C:\Users\User\Desktop\attention-512.png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GlowEdges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7125" y="1105350"/>
            <a:ext cx="328667" cy="328667"/>
          </a:xfrm>
          <a:prstGeom prst="rect">
            <a:avLst/>
          </a:prstGeom>
          <a:noFill/>
          <a:ln>
            <a:noFill/>
          </a:ln>
          <a:extLst/>
        </p:spPr>
      </p:pic>
      <p:sp>
        <p:nvSpPr>
          <p:cNvPr id="8" name="Прямоугольник 7"/>
          <p:cNvSpPr/>
          <p:nvPr/>
        </p:nvSpPr>
        <p:spPr>
          <a:xfrm>
            <a:off x="6067398" y="1092741"/>
            <a:ext cx="1170130" cy="353884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685800">
              <a:defRPr/>
            </a:pPr>
            <a:r>
              <a:rPr lang="ru-RU" altLang="ru-RU" sz="800" b="1" dirty="0" smtClean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ПОДРОБНЕЕ:</a:t>
            </a:r>
            <a:endParaRPr lang="ru-RU" altLang="ru-RU" sz="800" b="1" dirty="0">
              <a:solidFill>
                <a:srgbClr val="C0000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742130" y="2211710"/>
            <a:ext cx="3240360" cy="495055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685800">
              <a:defRPr/>
            </a:pPr>
            <a:r>
              <a:rPr lang="ru-RU" altLang="ru-RU" sz="800" b="1" dirty="0" smtClean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ШАГ 1</a:t>
            </a:r>
          </a:p>
          <a:p>
            <a:pPr defTabSz="685800">
              <a:defRPr/>
            </a:pPr>
            <a:r>
              <a:rPr lang="ru-RU" altLang="ru-RU" sz="800" b="1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Мера поддержки работает автоматически, никаких действий предпринимать не нужно</a:t>
            </a:r>
          </a:p>
          <a:p>
            <a:pPr defTabSz="685800">
              <a:defRPr/>
            </a:pPr>
            <a:endParaRPr lang="ru-RU" altLang="ru-RU" sz="800" b="1" dirty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744632" y="2792715"/>
            <a:ext cx="3240360" cy="495055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685800">
              <a:defRPr/>
            </a:pPr>
            <a:r>
              <a:rPr lang="ru-RU" altLang="ru-RU" sz="800" b="1" dirty="0">
                <a:solidFill>
                  <a:srgbClr val="C00000"/>
                </a:solidFill>
                <a:latin typeface="Tahoma" panose="020B0604030504040204" pitchFamily="34" charset="0"/>
                <a:ea typeface="+mn-ea"/>
                <a:cs typeface="Tahoma" panose="020B0604030504040204" pitchFamily="34" charset="0"/>
              </a:rPr>
              <a:t>Итоги </a:t>
            </a:r>
            <a:r>
              <a:rPr lang="ru-RU" altLang="ru-RU" sz="800" b="1" dirty="0" smtClean="0">
                <a:solidFill>
                  <a:srgbClr val="C00000"/>
                </a:solidFill>
                <a:latin typeface="Tahoma" panose="020B0604030504040204" pitchFamily="34" charset="0"/>
                <a:ea typeface="+mn-ea"/>
                <a:cs typeface="Tahoma" panose="020B0604030504040204" pitchFamily="34" charset="0"/>
              </a:rPr>
              <a:t>господдержки</a:t>
            </a:r>
          </a:p>
          <a:p>
            <a:pPr defTabSz="685800">
              <a:defRPr/>
            </a:pPr>
            <a:r>
              <a:rPr lang="ru-RU" altLang="ru-RU" sz="800" b="1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Перенос сроков уплаты страховых взносов осуществлен УФНС автоматически для 32 714 налогоплательщиков </a:t>
            </a:r>
            <a:endParaRPr lang="ru-RU" altLang="ru-RU" sz="800" b="1" dirty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2218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926594" y="291037"/>
            <a:ext cx="8145906" cy="353884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685800">
              <a:tabLst>
                <a:tab pos="1258888" algn="l"/>
              </a:tabLst>
              <a:defRPr/>
            </a:pPr>
            <a:r>
              <a:rPr lang="ru-RU" altLang="ru-RU" sz="1200" b="1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СНИЖЕНИЕ СТРАХОВЫХ ВЗНОСОВ</a:t>
            </a:r>
            <a:endParaRPr lang="ru-RU" altLang="ru-RU" sz="1200" b="1" dirty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defTabSz="685800">
              <a:tabLst>
                <a:tab pos="1258888" algn="l"/>
              </a:tabLst>
              <a:defRPr/>
            </a:pPr>
            <a:r>
              <a:rPr lang="ru-RU" altLang="ru-RU" sz="12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>Для всех </a:t>
            </a:r>
            <a:r>
              <a:rPr lang="ru-RU" altLang="ru-RU" sz="1200" b="1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МСП</a:t>
            </a:r>
            <a:endParaRPr lang="ru-RU" altLang="ru-RU" sz="1200" b="1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3" name="Рисунок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530" y="179057"/>
            <a:ext cx="503237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Прямая соединительная линия 3"/>
          <p:cNvCxnSpPr/>
          <p:nvPr/>
        </p:nvCxnSpPr>
        <p:spPr>
          <a:xfrm>
            <a:off x="1016605" y="726545"/>
            <a:ext cx="7965885" cy="0"/>
          </a:xfrm>
          <a:prstGeom prst="line">
            <a:avLst/>
          </a:prstGeom>
          <a:ln>
            <a:solidFill>
              <a:srgbClr val="006C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940680" y="1045933"/>
            <a:ext cx="8203319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marR="0" lvl="0" indent="-171450" defTabSz="91440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ru-RU" sz="9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Снижение страховых взносов </a:t>
            </a:r>
            <a:r>
              <a:rPr lang="ru-RU" sz="900" b="1" dirty="0" smtClean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 30% до 15%</a:t>
            </a:r>
          </a:p>
          <a:p>
            <a:pPr marR="0" lvl="0" defTabSz="91440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buSzTx/>
              <a:tabLst/>
              <a:defRPr/>
            </a:pPr>
            <a:r>
              <a:rPr lang="ru-RU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</a:t>
            </a:r>
            <a:r>
              <a:rPr lang="ru-RU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пенсионное </a:t>
            </a:r>
            <a:r>
              <a:rPr lang="ru-RU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страхование – </a:t>
            </a:r>
            <a:r>
              <a:rPr lang="ru-RU" sz="900" dirty="0" smtClean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 22% до 10%</a:t>
            </a:r>
          </a:p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обязательное </a:t>
            </a:r>
            <a:r>
              <a:rPr lang="ru-RU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медицинское </a:t>
            </a:r>
            <a:r>
              <a:rPr lang="ru-RU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страхование – </a:t>
            </a:r>
            <a:r>
              <a:rPr lang="ru-RU" sz="900" dirty="0" smtClean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 5,1% </a:t>
            </a:r>
            <a:r>
              <a:rPr lang="ru-RU" sz="900" dirty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 5</a:t>
            </a:r>
            <a:r>
              <a:rPr lang="ru-RU" sz="900" dirty="0" smtClean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%</a:t>
            </a:r>
          </a:p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социальное страхование </a:t>
            </a:r>
            <a:r>
              <a:rPr lang="ru-RU" sz="9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</a:t>
            </a:r>
            <a:r>
              <a:rPr lang="ru-RU" sz="900" dirty="0" smtClean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 2,9% </a:t>
            </a:r>
            <a:r>
              <a:rPr lang="ru-RU" sz="900" dirty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 </a:t>
            </a:r>
            <a:r>
              <a:rPr lang="ru-RU" sz="900" dirty="0" smtClean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0%</a:t>
            </a:r>
            <a:endParaRPr lang="ru-RU" sz="9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endParaRPr lang="ru-RU" sz="9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R="0" lvl="0" defTabSz="91440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buSzTx/>
              <a:tabLst/>
              <a:defRPr/>
            </a:pPr>
            <a:r>
              <a:rPr lang="ru-RU" sz="9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</a:t>
            </a:r>
            <a:r>
              <a:rPr lang="ru-RU" sz="900" b="1" dirty="0" smtClean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 1 апреля 2020</a:t>
            </a:r>
          </a:p>
          <a:p>
            <a:pPr marR="0" lvl="0" defTabSz="91440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buSzTx/>
              <a:tabLst/>
              <a:defRPr/>
            </a:pPr>
            <a:r>
              <a:rPr lang="ru-RU" sz="900" b="1" dirty="0" smtClean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для зарплат выше МРОТ (от 12 130 рублей)</a:t>
            </a:r>
            <a:endParaRPr lang="ru-RU" sz="900" b="1" dirty="0">
              <a:solidFill>
                <a:srgbClr val="006CB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652120" y="1397561"/>
            <a:ext cx="3330370" cy="63413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685800">
              <a:defRPr/>
            </a:pPr>
            <a:r>
              <a:rPr lang="ru-RU" altLang="ru-RU" sz="800" b="1" dirty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  <a:hlinkClick r:id="rId3"/>
              </a:rPr>
              <a:t>Федеральный закон от 01.04.2020 </a:t>
            </a:r>
            <a:r>
              <a:rPr lang="ru-RU" altLang="ru-RU" sz="800" b="1" dirty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  <a:hlinkClick r:id="rId4"/>
              </a:rPr>
              <a:t>№</a:t>
            </a:r>
            <a:r>
              <a:rPr lang="ru-RU" altLang="ru-RU" sz="800" b="1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  <a:hlinkClick r:id="rId3"/>
              </a:rPr>
              <a:t> 102-ФЗ</a:t>
            </a:r>
            <a:endParaRPr lang="ru-RU" altLang="ru-RU" sz="800" b="1" dirty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  <a:hlinkClick r:id="rId3"/>
            </a:endParaRPr>
          </a:p>
          <a:p>
            <a:pPr defTabSz="685800">
              <a:defRPr/>
            </a:pPr>
            <a:r>
              <a:rPr lang="ru-RU" altLang="ru-RU" sz="800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  <a:hlinkClick r:id="rId3"/>
              </a:rPr>
              <a:t>«О </a:t>
            </a:r>
            <a:r>
              <a:rPr lang="ru-RU" altLang="ru-RU" sz="800" dirty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  <a:hlinkClick r:id="rId3"/>
              </a:rPr>
              <a:t>внесении изменений в части первую и вторую Налогового кодекса Российской Федерации и отдельные законодательные акты Российской </a:t>
            </a:r>
            <a:r>
              <a:rPr lang="ru-RU" altLang="ru-RU" sz="800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  <a:hlinkClick r:id="rId3"/>
              </a:rPr>
              <a:t>Федерации»</a:t>
            </a:r>
            <a:endParaRPr lang="ru-RU" altLang="ru-RU" sz="800" dirty="0" smtClean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" name="Picture 2" descr="C:\Users\User\Desktop\attention-512.png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GlowEdges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7125" y="1105350"/>
            <a:ext cx="328667" cy="328667"/>
          </a:xfrm>
          <a:prstGeom prst="rect">
            <a:avLst/>
          </a:prstGeom>
          <a:noFill/>
          <a:ln>
            <a:noFill/>
          </a:ln>
          <a:extLst/>
        </p:spPr>
      </p:pic>
      <p:sp>
        <p:nvSpPr>
          <p:cNvPr id="8" name="Прямоугольник 7"/>
          <p:cNvSpPr/>
          <p:nvPr/>
        </p:nvSpPr>
        <p:spPr>
          <a:xfrm>
            <a:off x="6067398" y="1092741"/>
            <a:ext cx="1170130" cy="353884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685800">
              <a:defRPr/>
            </a:pPr>
            <a:r>
              <a:rPr lang="ru-RU" altLang="ru-RU" sz="800" b="1" dirty="0" smtClean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ПОДРОБНЕЕ:</a:t>
            </a:r>
            <a:endParaRPr lang="ru-RU" altLang="ru-RU" sz="800" b="1" dirty="0">
              <a:solidFill>
                <a:srgbClr val="C0000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742130" y="2211710"/>
            <a:ext cx="3240360" cy="495055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685800">
              <a:defRPr/>
            </a:pPr>
            <a:r>
              <a:rPr lang="ru-RU" altLang="ru-RU" sz="800" b="1" dirty="0" smtClean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ШАГ 1</a:t>
            </a:r>
          </a:p>
          <a:p>
            <a:pPr defTabSz="685800">
              <a:defRPr/>
            </a:pPr>
            <a:r>
              <a:rPr lang="ru-RU" altLang="ru-RU" sz="800" b="1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Мера поддержки работает автоматически, никаких действий предпринимать не нужно</a:t>
            </a:r>
          </a:p>
          <a:p>
            <a:pPr defTabSz="685800">
              <a:defRPr/>
            </a:pPr>
            <a:endParaRPr lang="ru-RU" altLang="ru-RU" sz="800" b="1" dirty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744632" y="2792715"/>
            <a:ext cx="3240360" cy="495055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685800">
              <a:defRPr/>
            </a:pPr>
            <a:r>
              <a:rPr lang="ru-RU" altLang="ru-RU" sz="800" b="1" dirty="0">
                <a:solidFill>
                  <a:srgbClr val="C00000"/>
                </a:solidFill>
                <a:latin typeface="Tahoma" panose="020B0604030504040204" pitchFamily="34" charset="0"/>
                <a:ea typeface="+mn-ea"/>
                <a:cs typeface="Tahoma" panose="020B0604030504040204" pitchFamily="34" charset="0"/>
              </a:rPr>
              <a:t>Итоги </a:t>
            </a:r>
            <a:r>
              <a:rPr lang="ru-RU" altLang="ru-RU" sz="800" b="1" dirty="0" smtClean="0">
                <a:solidFill>
                  <a:srgbClr val="C00000"/>
                </a:solidFill>
                <a:latin typeface="Tahoma" panose="020B0604030504040204" pitchFamily="34" charset="0"/>
                <a:ea typeface="+mn-ea"/>
                <a:cs typeface="Tahoma" panose="020B0604030504040204" pitchFamily="34" charset="0"/>
              </a:rPr>
              <a:t>господдержки</a:t>
            </a:r>
          </a:p>
          <a:p>
            <a:pPr defTabSz="685800">
              <a:defRPr/>
            </a:pPr>
            <a:r>
              <a:rPr lang="ru-RU" altLang="ru-RU" sz="800" b="1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Снижение страховых взносов осуществлено УФНС автоматически для 140 000 налогоплательщиков </a:t>
            </a:r>
            <a:endParaRPr lang="ru-RU" altLang="ru-RU" sz="800" b="1" dirty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4881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926594" y="291037"/>
            <a:ext cx="6300701" cy="353884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685800">
              <a:tabLst>
                <a:tab pos="1258888" algn="l"/>
              </a:tabLst>
              <a:defRPr/>
            </a:pPr>
            <a:r>
              <a:rPr lang="ru-RU" altLang="ru-RU" sz="1200" b="1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ОТСРОЧКА ПЛАТЕЖЕЙ ПО КРЕДИТАМ</a:t>
            </a:r>
            <a:endParaRPr lang="ru-RU" altLang="ru-RU" sz="1200" b="1" dirty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defTabSz="685800">
              <a:tabLst>
                <a:tab pos="1258888" algn="l"/>
              </a:tabLst>
              <a:defRPr/>
            </a:pPr>
            <a:r>
              <a:rPr lang="ru-RU" altLang="ru-RU" sz="1200" b="1" dirty="0" smtClean="0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Для </a:t>
            </a:r>
            <a:r>
              <a:rPr lang="ru-RU" altLang="ru-RU" sz="1200" b="1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МСП</a:t>
            </a:r>
            <a:r>
              <a:rPr lang="ru-RU" altLang="ru-RU" sz="1200" b="1" dirty="0" smtClean="0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из наиболее пострадавших отраслей </a:t>
            </a:r>
            <a:endParaRPr lang="ru-RU" altLang="ru-RU" sz="1200" b="1" dirty="0">
              <a:solidFill>
                <a:prstClr val="black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3" name="Рисунок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530" y="179057"/>
            <a:ext cx="503237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Прямая соединительная линия 3"/>
          <p:cNvCxnSpPr/>
          <p:nvPr/>
        </p:nvCxnSpPr>
        <p:spPr>
          <a:xfrm>
            <a:off x="1016605" y="726545"/>
            <a:ext cx="7965885" cy="0"/>
          </a:xfrm>
          <a:prstGeom prst="line">
            <a:avLst/>
          </a:prstGeom>
          <a:ln>
            <a:solidFill>
              <a:srgbClr val="006C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940680" y="726545"/>
            <a:ext cx="4531420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Предоставляется отсрочка </a:t>
            </a:r>
            <a:r>
              <a:rPr lang="ru-RU" sz="9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платежа </a:t>
            </a:r>
            <a:r>
              <a:rPr lang="ru-RU" sz="900" b="1" dirty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 основному долгу </a:t>
            </a:r>
            <a:r>
              <a:rPr lang="ru-RU" sz="9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 </a:t>
            </a:r>
            <a:r>
              <a:rPr lang="ru-RU" sz="9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продлением графика </a:t>
            </a:r>
            <a:r>
              <a:rPr lang="ru-RU" sz="9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платежей по основному </a:t>
            </a:r>
            <a:r>
              <a:rPr lang="ru-RU" sz="9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долгу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b="1" dirty="0" smtClean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 </a:t>
            </a:r>
            <a:r>
              <a:rPr lang="ru-RU" sz="900" b="1" dirty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 </a:t>
            </a:r>
            <a:r>
              <a:rPr lang="ru-RU" sz="900" b="1" dirty="0" smtClean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месяцев (с </a:t>
            </a:r>
            <a:r>
              <a:rPr lang="ru-RU" sz="900" b="1" dirty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</a:t>
            </a:r>
            <a:r>
              <a:rPr lang="ru-RU" sz="900" b="1" dirty="0" smtClean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апреля по </a:t>
            </a:r>
            <a:r>
              <a:rPr lang="ru-RU" sz="900" b="1" dirty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октября </a:t>
            </a:r>
            <a:r>
              <a:rPr lang="ru-RU" sz="900" b="1" dirty="0" smtClean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2020)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endParaRPr lang="ru-RU" sz="900" b="1" dirty="0" smtClean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b="1" dirty="0" smtClean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Оплата процентов осуществляется в </a:t>
            </a:r>
            <a:r>
              <a:rPr lang="ru-RU" sz="900" b="1" dirty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размере </a:t>
            </a:r>
            <a:r>
              <a:rPr lang="ru-RU" sz="900" b="1" dirty="0" smtClean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33% </a:t>
            </a:r>
            <a:r>
              <a:rPr lang="ru-RU" sz="9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 объема всех платежей по процентам, предусмотренных </a:t>
            </a:r>
            <a:r>
              <a:rPr lang="ru-RU" sz="9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графиком платежей за указанный </a:t>
            </a:r>
            <a:r>
              <a:rPr lang="ru-RU" sz="9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период, либо включение данной суммы в </a:t>
            </a:r>
            <a:r>
              <a:rPr lang="ru-RU" sz="9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основной долг </a:t>
            </a:r>
            <a:r>
              <a:rPr lang="ru-RU" sz="9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 переносом</a:t>
            </a:r>
          </a:p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b="1" dirty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 6 месяцев (с 1 апреля по 1 октября 2020)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endParaRPr lang="ru-RU" sz="900" b="1" dirty="0" smtClean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Дополнительные условия: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endParaRPr lang="ru-RU" sz="900" dirty="0" smtClean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Процентная </a:t>
            </a:r>
            <a:r>
              <a:rPr lang="ru-RU" sz="9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ставка по кредитному договору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 </a:t>
            </a:r>
            <a:r>
              <a:rPr lang="ru-RU" sz="9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увеличивается </a:t>
            </a:r>
            <a:r>
              <a:rPr lang="ru-RU" sz="900" dirty="0" smtClean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</a:t>
            </a:r>
            <a:r>
              <a:rPr lang="ru-RU" sz="900" dirty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течение 9 </a:t>
            </a:r>
            <a:r>
              <a:rPr lang="ru-RU" sz="900" dirty="0" smtClean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месяцев</a:t>
            </a:r>
            <a:endParaRPr lang="ru-RU" sz="900" dirty="0">
              <a:solidFill>
                <a:srgbClr val="006CB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endParaRPr lang="ru-RU" sz="900" dirty="0" smtClean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</a:t>
            </a:r>
            <a:r>
              <a:rPr lang="ru-RU" sz="9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 </a:t>
            </a:r>
            <a:r>
              <a:rPr lang="ru-RU" sz="9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допускается предъявление </a:t>
            </a:r>
            <a:r>
              <a:rPr lang="ru-RU" sz="9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банком требования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 </a:t>
            </a:r>
            <a:r>
              <a:rPr lang="ru-RU" sz="9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досрочном исполнении обязательства </a:t>
            </a:r>
            <a:r>
              <a:rPr lang="ru-RU" sz="900" dirty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течение 9 </a:t>
            </a:r>
            <a:r>
              <a:rPr lang="ru-RU" sz="900" dirty="0" smtClean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месяцев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endParaRPr lang="ru-RU" sz="900" dirty="0">
              <a:solidFill>
                <a:srgbClr val="006CB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dirty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67% </a:t>
            </a:r>
            <a:r>
              <a:rPr lang="ru-RU" sz="900" dirty="0" smtClean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 платежей </a:t>
            </a:r>
            <a:r>
              <a:rPr lang="ru-RU" sz="9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 процентам за указанный период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оплачиваются </a:t>
            </a:r>
            <a:r>
              <a:rPr lang="ru-RU" sz="9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банком и </a:t>
            </a:r>
            <a:r>
              <a:rPr lang="ru-RU" sz="9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Государством</a:t>
            </a:r>
            <a:r>
              <a:rPr lang="ru-RU" sz="900" dirty="0" smtClean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endParaRPr lang="ru-RU" sz="900" dirty="0">
              <a:solidFill>
                <a:srgbClr val="006CB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Индивидуальным предпринимателям:</a:t>
            </a:r>
          </a:p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Если бизнесмен попал в сложную ситуацию и его месячный доход сократился более, чем на 30%, он может получить право </a:t>
            </a:r>
            <a:r>
              <a:rPr lang="ru-RU" sz="900" dirty="0" smtClean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временно приостановить обслуживание своего долга и пролонгировать его без штрафных санкций</a:t>
            </a:r>
          </a:p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endParaRPr lang="ru-RU" sz="900" b="1" dirty="0">
              <a:solidFill>
                <a:srgbClr val="006CB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Упрощение требований к заемщикам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5652120" y="1127530"/>
            <a:ext cx="3330370" cy="917229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685800">
              <a:defRPr/>
            </a:pPr>
            <a:r>
              <a:rPr lang="ru-RU" altLang="ru-RU" sz="800" b="1" dirty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  <a:hlinkClick r:id="rId3"/>
              </a:rPr>
              <a:t>Постановление Правительства </a:t>
            </a:r>
            <a:r>
              <a:rPr lang="ru-RU" altLang="ru-RU" sz="800" b="1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  <a:hlinkClick r:id="rId3"/>
              </a:rPr>
              <a:t>РФ от 02.04.2020 </a:t>
            </a:r>
            <a:r>
              <a:rPr lang="ru-RU" altLang="ru-RU" sz="800" b="1" dirty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  <a:hlinkClick r:id="rId3"/>
              </a:rPr>
              <a:t>№ 410 </a:t>
            </a:r>
            <a:endParaRPr lang="ru-RU" altLang="ru-RU" sz="800" b="1" dirty="0" smtClean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  <a:hlinkClick r:id="rId3"/>
            </a:endParaRPr>
          </a:p>
          <a:p>
            <a:pPr defTabSz="685800">
              <a:defRPr/>
            </a:pPr>
            <a:r>
              <a:rPr lang="ru-RU" altLang="ru-RU" sz="800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  <a:hlinkClick r:id="rId3"/>
              </a:rPr>
              <a:t>«</a:t>
            </a:r>
            <a:r>
              <a:rPr lang="ru-RU" altLang="ru-RU" sz="800" dirty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  <a:hlinkClick r:id="rId3"/>
              </a:rPr>
              <a:t>Об утверждении Правил предоставления в 2020 году субсидий из федерального бюджета российским кредитным </a:t>
            </a:r>
            <a:r>
              <a:rPr lang="ru-RU" altLang="ru-RU" sz="800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  <a:hlinkClick r:id="rId3"/>
              </a:rPr>
              <a:t>организациям </a:t>
            </a:r>
            <a:r>
              <a:rPr lang="ru-RU" altLang="ru-RU" sz="800" dirty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  <a:hlinkClick r:id="rId3"/>
              </a:rPr>
              <a:t>на обеспечение отсрочки платежа по кредитам, выданным субъектам малого и среднего предпринимательства</a:t>
            </a:r>
            <a:r>
              <a:rPr lang="ru-RU" altLang="ru-RU" sz="800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»</a:t>
            </a:r>
            <a:endParaRPr lang="ru-RU" altLang="ru-RU" sz="800" dirty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5" name="Picture 2" descr="C:\Users\User\Desktop\attention-512.pn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GlowEdges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7125" y="835320"/>
            <a:ext cx="328667" cy="328667"/>
          </a:xfrm>
          <a:prstGeom prst="rect">
            <a:avLst/>
          </a:prstGeom>
          <a:noFill/>
          <a:ln>
            <a:noFill/>
          </a:ln>
          <a:extLst/>
        </p:spPr>
      </p:pic>
      <p:sp>
        <p:nvSpPr>
          <p:cNvPr id="17" name="Прямоугольник 16"/>
          <p:cNvSpPr/>
          <p:nvPr/>
        </p:nvSpPr>
        <p:spPr>
          <a:xfrm>
            <a:off x="6067398" y="822711"/>
            <a:ext cx="1170130" cy="353884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685800">
              <a:defRPr/>
            </a:pPr>
            <a:r>
              <a:rPr lang="ru-RU" altLang="ru-RU" sz="800" b="1" dirty="0" smtClean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ПОДРОБНЕЕ:</a:t>
            </a:r>
            <a:endParaRPr lang="ru-RU" altLang="ru-RU" sz="800" b="1" dirty="0">
              <a:solidFill>
                <a:srgbClr val="C0000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742130" y="2762586"/>
            <a:ext cx="3240360" cy="1069304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685800">
              <a:defRPr/>
            </a:pPr>
            <a:r>
              <a:rPr lang="ru-RU" altLang="ru-RU" sz="800" b="1" dirty="0" smtClean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ШАГ 1</a:t>
            </a:r>
          </a:p>
          <a:p>
            <a:pPr defTabSz="685800">
              <a:defRPr/>
            </a:pPr>
            <a:r>
              <a:rPr lang="ru-RU" altLang="ru-RU" sz="800" b="1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Внимательно изучить документы</a:t>
            </a:r>
          </a:p>
          <a:p>
            <a:pPr defTabSz="685800">
              <a:defRPr/>
            </a:pPr>
            <a:endParaRPr lang="ru-RU" altLang="ru-RU" sz="800" b="1" dirty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defTabSz="685800">
              <a:defRPr/>
            </a:pPr>
            <a:r>
              <a:rPr lang="ru-RU" altLang="ru-RU" sz="800" b="1" dirty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ШАГ </a:t>
            </a:r>
            <a:r>
              <a:rPr lang="ru-RU" altLang="ru-RU" sz="800" b="1" dirty="0" smtClean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2</a:t>
            </a:r>
            <a:endParaRPr lang="ru-RU" altLang="ru-RU" sz="800" b="1" dirty="0">
              <a:solidFill>
                <a:srgbClr val="C0000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defTabSz="685800">
              <a:defRPr/>
            </a:pPr>
            <a:r>
              <a:rPr lang="ru-RU" altLang="ru-RU" sz="800" b="1" dirty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Подать заявление в </a:t>
            </a:r>
            <a:r>
              <a:rPr lang="ru-RU" altLang="ru-RU" sz="800" b="1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банк</a:t>
            </a:r>
          </a:p>
          <a:p>
            <a:pPr defTabSz="685800">
              <a:defRPr/>
            </a:pPr>
            <a:endParaRPr lang="ru-RU" altLang="ru-RU" sz="800" b="1" dirty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lvl="0" defTabSz="685800">
              <a:defRPr/>
            </a:pPr>
            <a:r>
              <a:rPr lang="ru-RU" altLang="ru-RU" sz="800" b="1" dirty="0">
                <a:solidFill>
                  <a:srgbClr val="C00000"/>
                </a:solidFill>
                <a:latin typeface="Tahoma" panose="020B0604030504040204" pitchFamily="34" charset="0"/>
                <a:ea typeface="+mn-ea"/>
                <a:cs typeface="Tahoma" panose="020B0604030504040204" pitchFamily="34" charset="0"/>
              </a:rPr>
              <a:t>ШАГ </a:t>
            </a:r>
            <a:r>
              <a:rPr lang="ru-RU" altLang="ru-RU" sz="800" b="1" dirty="0" smtClean="0">
                <a:solidFill>
                  <a:srgbClr val="C00000"/>
                </a:solidFill>
                <a:latin typeface="Tahoma" panose="020B0604030504040204" pitchFamily="34" charset="0"/>
                <a:ea typeface="+mn-ea"/>
                <a:cs typeface="Tahoma" panose="020B0604030504040204" pitchFamily="34" charset="0"/>
              </a:rPr>
              <a:t>3</a:t>
            </a:r>
            <a:endParaRPr lang="ru-RU" altLang="ru-RU" sz="800" b="1" dirty="0">
              <a:solidFill>
                <a:srgbClr val="C00000"/>
              </a:solidFill>
              <a:latin typeface="Tahoma" panose="020B0604030504040204" pitchFamily="34" charset="0"/>
              <a:ea typeface="+mn-ea"/>
              <a:cs typeface="Tahoma" panose="020B0604030504040204" pitchFamily="34" charset="0"/>
            </a:endParaRPr>
          </a:p>
          <a:p>
            <a:pPr lvl="0" defTabSz="685800">
              <a:defRPr/>
            </a:pPr>
            <a:r>
              <a:rPr lang="ru-RU" altLang="ru-RU" sz="800" b="1" dirty="0" smtClean="0">
                <a:solidFill>
                  <a:srgbClr val="006CB5"/>
                </a:solidFill>
                <a:latin typeface="Tahoma" panose="020B0604030504040204" pitchFamily="34" charset="0"/>
                <a:ea typeface="+mn-ea"/>
                <a:cs typeface="Tahoma" panose="020B0604030504040204" pitchFamily="34" charset="0"/>
              </a:rPr>
              <a:t>Заключить дополнительное соглашение с банком</a:t>
            </a:r>
            <a:endParaRPr lang="ru-RU" altLang="ru-RU" sz="800" b="1" dirty="0">
              <a:solidFill>
                <a:srgbClr val="006CB5"/>
              </a:solidFill>
              <a:latin typeface="Tahoma" panose="020B0604030504040204" pitchFamily="34" charset="0"/>
              <a:ea typeface="+mn-ea"/>
              <a:cs typeface="Tahoma" panose="020B0604030504040204" pitchFamily="34" charset="0"/>
            </a:endParaRPr>
          </a:p>
          <a:p>
            <a:pPr defTabSz="685800">
              <a:defRPr/>
            </a:pPr>
            <a:endParaRPr lang="ru-RU" altLang="ru-RU" sz="800" b="1" dirty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defTabSz="685800">
              <a:defRPr/>
            </a:pPr>
            <a:endParaRPr lang="ru-RU" altLang="ru-RU" sz="800" b="1" dirty="0" smtClean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666691" y="1933120"/>
            <a:ext cx="3330370" cy="832915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685800">
              <a:defRPr/>
            </a:pPr>
            <a:r>
              <a:rPr lang="ru-RU" altLang="ru-RU" sz="800" b="1" dirty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  <a:hlinkClick r:id="rId6"/>
              </a:rPr>
              <a:t>Федеральный закон от 03.04.2020 </a:t>
            </a:r>
            <a:r>
              <a:rPr lang="ru-RU" altLang="ru-RU" sz="800" b="1" dirty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  <a:hlinkClick r:id="rId3"/>
              </a:rPr>
              <a:t>№</a:t>
            </a:r>
            <a:r>
              <a:rPr lang="ru-RU" altLang="ru-RU" sz="800" b="1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  <a:hlinkClick r:id="rId6"/>
              </a:rPr>
              <a:t> </a:t>
            </a:r>
            <a:r>
              <a:rPr lang="ru-RU" altLang="ru-RU" sz="800" b="1" dirty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  <a:hlinkClick r:id="rId6"/>
              </a:rPr>
              <a:t>106-ФЗ</a:t>
            </a:r>
          </a:p>
          <a:p>
            <a:pPr defTabSz="685800">
              <a:defRPr/>
            </a:pPr>
            <a:r>
              <a:rPr lang="ru-RU" altLang="ru-RU" sz="800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  <a:hlinkClick r:id="rId6"/>
              </a:rPr>
              <a:t>«О </a:t>
            </a:r>
            <a:r>
              <a:rPr lang="ru-RU" altLang="ru-RU" sz="800" dirty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  <a:hlinkClick r:id="rId6"/>
              </a:rPr>
              <a:t>внесении изменений в Федеральный закон </a:t>
            </a:r>
            <a:r>
              <a:rPr lang="ru-RU" altLang="ru-RU" sz="800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  <a:hlinkClick r:id="rId6"/>
              </a:rPr>
              <a:t>«О </a:t>
            </a:r>
            <a:r>
              <a:rPr lang="ru-RU" altLang="ru-RU" sz="800" dirty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  <a:hlinkClick r:id="rId6"/>
              </a:rPr>
              <a:t>Центральном банке Российской Федерации (Банке России</a:t>
            </a:r>
            <a:r>
              <a:rPr lang="ru-RU" altLang="ru-RU" sz="800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  <a:hlinkClick r:id="rId6"/>
              </a:rPr>
              <a:t>)» </a:t>
            </a:r>
            <a:r>
              <a:rPr lang="ru-RU" altLang="ru-RU" sz="800" dirty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  <a:hlinkClick r:id="rId6"/>
              </a:rPr>
              <a:t>и отдельные законодательные акты Российской Федерации в части особенностей изменения условий кредитного договора, договора </a:t>
            </a:r>
            <a:r>
              <a:rPr lang="ru-RU" altLang="ru-RU" sz="800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  <a:hlinkClick r:id="rId6"/>
              </a:rPr>
              <a:t>займа»</a:t>
            </a:r>
            <a:endParaRPr lang="ru-RU" altLang="ru-RU" sz="800" dirty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744632" y="3921900"/>
            <a:ext cx="3240360" cy="1170130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685800">
              <a:defRPr/>
            </a:pPr>
            <a:r>
              <a:rPr lang="ru-RU" altLang="ru-RU" sz="800" b="1" dirty="0">
                <a:solidFill>
                  <a:srgbClr val="C00000"/>
                </a:solidFill>
                <a:latin typeface="Tahoma" panose="020B0604030504040204" pitchFamily="34" charset="0"/>
                <a:ea typeface="+mn-ea"/>
                <a:cs typeface="Tahoma" panose="020B0604030504040204" pitchFamily="34" charset="0"/>
              </a:rPr>
              <a:t>Итоги </a:t>
            </a:r>
            <a:r>
              <a:rPr lang="ru-RU" altLang="ru-RU" sz="800" b="1" dirty="0" smtClean="0">
                <a:solidFill>
                  <a:srgbClr val="C00000"/>
                </a:solidFill>
                <a:latin typeface="Tahoma" panose="020B0604030504040204" pitchFamily="34" charset="0"/>
                <a:ea typeface="+mn-ea"/>
                <a:cs typeface="Tahoma" panose="020B0604030504040204" pitchFamily="34" charset="0"/>
              </a:rPr>
              <a:t>господдержки</a:t>
            </a:r>
          </a:p>
          <a:p>
            <a:pPr defTabSz="685800">
              <a:defRPr/>
            </a:pPr>
            <a:r>
              <a:rPr lang="ru-RU" altLang="ru-RU" sz="800" b="1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В рамках механизма по пострадавшим отраслям:</a:t>
            </a:r>
          </a:p>
          <a:p>
            <a:pPr defTabSz="685800">
              <a:defRPr/>
            </a:pPr>
            <a:r>
              <a:rPr lang="ru-RU" altLang="ru-RU" sz="800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Поступило </a:t>
            </a:r>
            <a:r>
              <a:rPr lang="ru-RU" altLang="ru-RU" sz="800" b="1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370</a:t>
            </a:r>
            <a:r>
              <a:rPr lang="ru-RU" altLang="ru-RU" sz="800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обращений </a:t>
            </a:r>
            <a:r>
              <a:rPr lang="ru-RU" altLang="ru-RU" sz="800" dirty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на сумму </a:t>
            </a:r>
            <a:r>
              <a:rPr lang="ru-RU" altLang="ru-RU" sz="800" b="1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1 257,5 </a:t>
            </a:r>
            <a:r>
              <a:rPr lang="ru-RU" altLang="ru-RU" sz="800" b="1" dirty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млн. </a:t>
            </a:r>
            <a:r>
              <a:rPr lang="ru-RU" altLang="ru-RU" sz="800" b="1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руб. </a:t>
            </a:r>
          </a:p>
          <a:p>
            <a:pPr defTabSz="685800">
              <a:defRPr/>
            </a:pPr>
            <a:r>
              <a:rPr lang="ru-RU" altLang="ru-RU" sz="800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Одобрено </a:t>
            </a:r>
            <a:r>
              <a:rPr lang="ru-RU" altLang="ru-RU" sz="800" b="1" dirty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313</a:t>
            </a:r>
            <a:r>
              <a:rPr lang="ru-RU" altLang="ru-RU" sz="800" dirty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altLang="ru-RU" sz="800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обращений </a:t>
            </a:r>
            <a:r>
              <a:rPr lang="ru-RU" altLang="ru-RU" sz="800" dirty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на </a:t>
            </a:r>
            <a:r>
              <a:rPr lang="ru-RU" altLang="ru-RU" sz="800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сумму </a:t>
            </a:r>
            <a:r>
              <a:rPr lang="ru-RU" altLang="ru-RU" sz="800" b="1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1 205 </a:t>
            </a:r>
            <a:r>
              <a:rPr lang="ru-RU" altLang="ru-RU" sz="800" b="1" dirty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млн. </a:t>
            </a:r>
            <a:r>
              <a:rPr lang="ru-RU" altLang="ru-RU" sz="800" b="1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руб.</a:t>
            </a:r>
          </a:p>
          <a:p>
            <a:pPr defTabSz="685800">
              <a:defRPr/>
            </a:pPr>
            <a:endParaRPr lang="ru-RU" altLang="ru-RU" sz="800" dirty="0" smtClean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defTabSz="685800">
              <a:defRPr/>
            </a:pPr>
            <a:r>
              <a:rPr lang="ru-RU" altLang="ru-RU" sz="800" b="1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Всего:</a:t>
            </a:r>
          </a:p>
          <a:p>
            <a:pPr defTabSz="685800">
              <a:defRPr/>
            </a:pPr>
            <a:r>
              <a:rPr lang="ru-RU" altLang="ru-RU" sz="800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Поступило </a:t>
            </a:r>
            <a:r>
              <a:rPr lang="ru-RU" altLang="ru-RU" sz="800" b="1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1 740</a:t>
            </a:r>
            <a:r>
              <a:rPr lang="ru-RU" altLang="ru-RU" sz="800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altLang="ru-RU" sz="800" dirty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обращений по реструктуризации кредита на сумму </a:t>
            </a:r>
            <a:r>
              <a:rPr lang="ru-RU" altLang="ru-RU" sz="800" b="1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12 191,5 </a:t>
            </a:r>
            <a:r>
              <a:rPr lang="ru-RU" altLang="ru-RU" sz="800" b="1" dirty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млн. </a:t>
            </a:r>
            <a:r>
              <a:rPr lang="ru-RU" altLang="ru-RU" sz="800" b="1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руб.</a:t>
            </a:r>
          </a:p>
          <a:p>
            <a:pPr defTabSz="685800">
              <a:defRPr/>
            </a:pPr>
            <a:r>
              <a:rPr lang="ru-RU" altLang="ru-RU" sz="800" dirty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О</a:t>
            </a:r>
            <a:r>
              <a:rPr lang="ru-RU" altLang="ru-RU" sz="800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добрено </a:t>
            </a:r>
            <a:r>
              <a:rPr lang="ru-RU" altLang="ru-RU" sz="800" b="1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1 126 </a:t>
            </a:r>
            <a:r>
              <a:rPr lang="ru-RU" altLang="ru-RU" sz="800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обращений </a:t>
            </a:r>
            <a:r>
              <a:rPr lang="ru-RU" altLang="ru-RU" sz="800" dirty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на сумму </a:t>
            </a:r>
            <a:r>
              <a:rPr lang="ru-RU" altLang="ru-RU" sz="800" b="1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10 211 </a:t>
            </a:r>
            <a:r>
              <a:rPr lang="ru-RU" altLang="ru-RU" sz="800" b="1" dirty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млн. </a:t>
            </a:r>
            <a:r>
              <a:rPr lang="ru-RU" altLang="ru-RU" sz="800" b="1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руб.</a:t>
            </a:r>
            <a:endParaRPr lang="ru-RU" altLang="ru-RU" sz="800" b="1" dirty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defTabSz="685800">
              <a:defRPr/>
            </a:pPr>
            <a:endParaRPr lang="ru-RU" altLang="ru-RU" sz="800" dirty="0" smtClean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defTabSz="685800">
              <a:defRPr/>
            </a:pPr>
            <a:endParaRPr lang="ru-RU" altLang="ru-RU" sz="800" dirty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6206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926594" y="291037"/>
            <a:ext cx="7200801" cy="353884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685800">
              <a:tabLst>
                <a:tab pos="1258888" algn="l"/>
              </a:tabLst>
              <a:defRPr/>
            </a:pPr>
            <a:r>
              <a:rPr lang="ru-RU" altLang="ru-RU" sz="1200" b="1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БЕСПРОЦЕНТНЫЕ КРЕДИТЫ НА ЗАРПЛАТУ</a:t>
            </a:r>
            <a:endParaRPr lang="ru-RU" altLang="ru-RU" sz="1200" b="1" dirty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defTabSz="685800">
              <a:tabLst>
                <a:tab pos="1258888" algn="l"/>
              </a:tabLst>
              <a:defRPr/>
            </a:pPr>
            <a:r>
              <a:rPr lang="ru-RU" altLang="ru-RU" sz="1200" b="1" dirty="0" smtClean="0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Для </a:t>
            </a:r>
            <a:r>
              <a:rPr lang="ru-RU" altLang="ru-RU" sz="1200" b="1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Малых предприятий  и Микропредприятий </a:t>
            </a:r>
            <a:r>
              <a:rPr lang="ru-RU" altLang="ru-RU" sz="1200" b="1" dirty="0" smtClean="0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из наиболее пострадавших отраслей </a:t>
            </a:r>
            <a:endParaRPr lang="ru-RU" altLang="ru-RU" sz="1200" b="1" dirty="0">
              <a:solidFill>
                <a:prstClr val="black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3" name="Рисунок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530" y="179057"/>
            <a:ext cx="503237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Прямая соединительная линия 3"/>
          <p:cNvCxnSpPr/>
          <p:nvPr/>
        </p:nvCxnSpPr>
        <p:spPr>
          <a:xfrm>
            <a:off x="1016605" y="726545"/>
            <a:ext cx="7965885" cy="0"/>
          </a:xfrm>
          <a:prstGeom prst="line">
            <a:avLst/>
          </a:prstGeom>
          <a:ln>
            <a:solidFill>
              <a:srgbClr val="006C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940680" y="906565"/>
            <a:ext cx="453142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Заключается</a:t>
            </a:r>
            <a:r>
              <a:rPr lang="en-US" sz="9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9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кредитный договор </a:t>
            </a:r>
            <a:r>
              <a:rPr lang="ru-RU" sz="9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 конечной ставкой для заемщика </a:t>
            </a:r>
            <a:endParaRPr lang="ru-RU" sz="900" b="1" dirty="0" smtClean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b="1" dirty="0" smtClean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 </a:t>
            </a:r>
            <a:r>
              <a:rPr lang="ru-RU" sz="900" b="1" dirty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процентов </a:t>
            </a:r>
            <a:endParaRPr lang="en-US" sz="900" b="1" dirty="0" smtClean="0">
              <a:solidFill>
                <a:srgbClr val="006CB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endParaRPr lang="en-US" sz="900" b="1" dirty="0" smtClean="0">
              <a:solidFill>
                <a:srgbClr val="006CB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Возврат основного </a:t>
            </a:r>
            <a:r>
              <a:rPr lang="ru-RU" sz="9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долга осуществляется по окончании срока действия кредитного договора </a:t>
            </a:r>
            <a:r>
              <a:rPr lang="ru-RU" sz="9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или </a:t>
            </a:r>
            <a:r>
              <a:rPr lang="ru-RU" sz="900" b="1" dirty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 1 октября 2020 г. по </a:t>
            </a:r>
            <a:r>
              <a:rPr lang="ru-RU" sz="900" b="1" dirty="0" smtClean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графику </a:t>
            </a:r>
            <a:r>
              <a:rPr lang="ru-RU" sz="9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 </a:t>
            </a:r>
            <a:r>
              <a:rPr lang="ru-RU" sz="9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возможностью досрочного погашения по заявлению заемщика</a:t>
            </a:r>
          </a:p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endParaRPr lang="ru-RU" sz="900" b="1" dirty="0" smtClean="0">
              <a:solidFill>
                <a:srgbClr val="006CB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Дополнительные условия:</a:t>
            </a:r>
          </a:p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endParaRPr lang="ru-RU" sz="9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заемщик </a:t>
            </a:r>
            <a:r>
              <a:rPr lang="ru-RU" sz="9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осуществляет </a:t>
            </a:r>
            <a:r>
              <a:rPr lang="ru-RU" sz="9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деятельность </a:t>
            </a:r>
            <a:r>
              <a:rPr lang="ru-RU" sz="900" dirty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 менее 1 </a:t>
            </a:r>
            <a:r>
              <a:rPr lang="ru-RU" sz="900" dirty="0" smtClean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года</a:t>
            </a:r>
            <a:endParaRPr lang="ru-RU" sz="900" b="1" dirty="0" smtClean="0">
              <a:solidFill>
                <a:srgbClr val="006CB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652120" y="1307550"/>
            <a:ext cx="3330370" cy="917229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685800">
              <a:defRPr/>
            </a:pPr>
            <a:r>
              <a:rPr lang="ru-RU" altLang="ru-RU" sz="800" b="1" dirty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  <a:hlinkClick r:id="rId3"/>
              </a:rPr>
              <a:t>Постановление Правительства РФ от 02.04.2020 </a:t>
            </a:r>
            <a:r>
              <a:rPr lang="ru-RU" altLang="ru-RU" sz="800" b="1" dirty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  <a:hlinkClick r:id="rId4"/>
              </a:rPr>
              <a:t>№</a:t>
            </a:r>
            <a:r>
              <a:rPr lang="ru-RU" altLang="ru-RU" sz="800" b="1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  <a:hlinkClick r:id="rId3"/>
              </a:rPr>
              <a:t> </a:t>
            </a:r>
            <a:r>
              <a:rPr lang="ru-RU" altLang="ru-RU" sz="800" b="1" dirty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  <a:hlinkClick r:id="rId3"/>
              </a:rPr>
              <a:t>422</a:t>
            </a:r>
          </a:p>
          <a:p>
            <a:pPr defTabSz="685800">
              <a:defRPr/>
            </a:pPr>
            <a:r>
              <a:rPr lang="ru-RU" altLang="ru-RU" sz="800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  <a:hlinkClick r:id="rId3"/>
              </a:rPr>
              <a:t>«Об </a:t>
            </a:r>
            <a:r>
              <a:rPr lang="ru-RU" altLang="ru-RU" sz="800" dirty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  <a:hlinkClick r:id="rId3"/>
              </a:rPr>
              <a:t>утверждении Правил предоставления субсидий из федерального бюджета российским кредитным организациям на возмещение недополученных ими доходов по кредитам, выданным в 2020 году субъектам </a:t>
            </a:r>
            <a:r>
              <a:rPr lang="ru-RU" altLang="ru-RU" sz="800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  <a:hlinkClick r:id="rId3"/>
              </a:rPr>
              <a:t>МСП </a:t>
            </a:r>
            <a:r>
              <a:rPr lang="ru-RU" altLang="ru-RU" sz="800" dirty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  <a:hlinkClick r:id="rId3"/>
              </a:rPr>
              <a:t>на неотложные нужды для поддержки и сохранения </a:t>
            </a:r>
            <a:r>
              <a:rPr lang="ru-RU" altLang="ru-RU" sz="800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  <a:hlinkClick r:id="rId3"/>
              </a:rPr>
              <a:t>занятости»</a:t>
            </a:r>
            <a:endParaRPr lang="ru-RU" altLang="ru-RU" sz="800" dirty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5" name="Picture 2" descr="C:\Users\User\Desktop\attention-512.png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GlowEdges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7125" y="1015340"/>
            <a:ext cx="328667" cy="328667"/>
          </a:xfrm>
          <a:prstGeom prst="rect">
            <a:avLst/>
          </a:prstGeom>
          <a:noFill/>
          <a:ln>
            <a:noFill/>
          </a:ln>
          <a:extLst/>
        </p:spPr>
      </p:pic>
      <p:sp>
        <p:nvSpPr>
          <p:cNvPr id="17" name="Прямоугольник 16"/>
          <p:cNvSpPr/>
          <p:nvPr/>
        </p:nvSpPr>
        <p:spPr>
          <a:xfrm>
            <a:off x="6067398" y="1002731"/>
            <a:ext cx="1170130" cy="353884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685800">
              <a:defRPr/>
            </a:pPr>
            <a:r>
              <a:rPr lang="ru-RU" altLang="ru-RU" sz="800" b="1" dirty="0" smtClean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ПОДРОБНЕЕ:</a:t>
            </a:r>
            <a:endParaRPr lang="ru-RU" altLang="ru-RU" sz="800" b="1" dirty="0">
              <a:solidFill>
                <a:srgbClr val="C0000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742130" y="2357541"/>
            <a:ext cx="3240360" cy="1069304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685800">
              <a:defRPr/>
            </a:pPr>
            <a:r>
              <a:rPr lang="ru-RU" altLang="ru-RU" sz="800" b="1" dirty="0" smtClean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ШАГ 1</a:t>
            </a:r>
          </a:p>
          <a:p>
            <a:pPr defTabSz="685800">
              <a:defRPr/>
            </a:pPr>
            <a:r>
              <a:rPr lang="ru-RU" altLang="ru-RU" sz="800" b="1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Внимательно изучить документы</a:t>
            </a:r>
          </a:p>
          <a:p>
            <a:pPr defTabSz="685800">
              <a:defRPr/>
            </a:pPr>
            <a:endParaRPr lang="ru-RU" altLang="ru-RU" sz="800" b="1" dirty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defTabSz="685800">
              <a:defRPr/>
            </a:pPr>
            <a:r>
              <a:rPr lang="ru-RU" altLang="ru-RU" sz="800" b="1" dirty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ШАГ </a:t>
            </a:r>
            <a:r>
              <a:rPr lang="ru-RU" altLang="ru-RU" sz="800" b="1" dirty="0" smtClean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2</a:t>
            </a:r>
            <a:endParaRPr lang="ru-RU" altLang="ru-RU" sz="800" b="1" dirty="0">
              <a:solidFill>
                <a:srgbClr val="C0000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defTabSz="685800">
              <a:defRPr/>
            </a:pPr>
            <a:r>
              <a:rPr lang="ru-RU" altLang="ru-RU" sz="800" b="1" dirty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Подать заявление в </a:t>
            </a:r>
            <a:r>
              <a:rPr lang="ru-RU" altLang="ru-RU" sz="800" b="1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банк</a:t>
            </a:r>
          </a:p>
          <a:p>
            <a:pPr defTabSz="685800">
              <a:defRPr/>
            </a:pPr>
            <a:endParaRPr lang="ru-RU" altLang="ru-RU" sz="800" b="1" dirty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lvl="0" defTabSz="685800">
              <a:defRPr/>
            </a:pPr>
            <a:r>
              <a:rPr lang="ru-RU" altLang="ru-RU" sz="800" b="1" dirty="0">
                <a:solidFill>
                  <a:srgbClr val="C00000"/>
                </a:solidFill>
                <a:latin typeface="Tahoma" panose="020B0604030504040204" pitchFamily="34" charset="0"/>
                <a:ea typeface="+mn-ea"/>
                <a:cs typeface="Tahoma" panose="020B0604030504040204" pitchFamily="34" charset="0"/>
              </a:rPr>
              <a:t>ШАГ </a:t>
            </a:r>
            <a:r>
              <a:rPr lang="ru-RU" altLang="ru-RU" sz="800" b="1" dirty="0" smtClean="0">
                <a:solidFill>
                  <a:srgbClr val="C00000"/>
                </a:solidFill>
                <a:latin typeface="Tahoma" panose="020B0604030504040204" pitchFamily="34" charset="0"/>
                <a:ea typeface="+mn-ea"/>
                <a:cs typeface="Tahoma" panose="020B0604030504040204" pitchFamily="34" charset="0"/>
              </a:rPr>
              <a:t>3</a:t>
            </a:r>
            <a:endParaRPr lang="ru-RU" altLang="ru-RU" sz="800" b="1" dirty="0">
              <a:solidFill>
                <a:srgbClr val="C00000"/>
              </a:solidFill>
              <a:latin typeface="Tahoma" panose="020B0604030504040204" pitchFamily="34" charset="0"/>
              <a:ea typeface="+mn-ea"/>
              <a:cs typeface="Tahoma" panose="020B0604030504040204" pitchFamily="34" charset="0"/>
            </a:endParaRPr>
          </a:p>
          <a:p>
            <a:pPr lvl="0" defTabSz="685800">
              <a:defRPr/>
            </a:pPr>
            <a:r>
              <a:rPr lang="ru-RU" altLang="ru-RU" sz="800" b="1" dirty="0" smtClean="0">
                <a:solidFill>
                  <a:srgbClr val="006CB5"/>
                </a:solidFill>
                <a:latin typeface="Tahoma" panose="020B0604030504040204" pitchFamily="34" charset="0"/>
                <a:ea typeface="+mn-ea"/>
                <a:cs typeface="Tahoma" panose="020B0604030504040204" pitchFamily="34" charset="0"/>
              </a:rPr>
              <a:t>Заключить соглашение с банком</a:t>
            </a:r>
            <a:endParaRPr lang="ru-RU" altLang="ru-RU" sz="800" b="1" dirty="0">
              <a:solidFill>
                <a:srgbClr val="006CB5"/>
              </a:solidFill>
              <a:latin typeface="Tahoma" panose="020B0604030504040204" pitchFamily="34" charset="0"/>
              <a:ea typeface="+mn-ea"/>
              <a:cs typeface="Tahoma" panose="020B0604030504040204" pitchFamily="34" charset="0"/>
            </a:endParaRPr>
          </a:p>
          <a:p>
            <a:pPr defTabSz="685800">
              <a:defRPr/>
            </a:pPr>
            <a:endParaRPr lang="ru-RU" altLang="ru-RU" sz="800" b="1" dirty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defTabSz="685800">
              <a:defRPr/>
            </a:pPr>
            <a:endParaRPr lang="ru-RU" altLang="ru-RU" sz="800" b="1" dirty="0" smtClean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744632" y="3516855"/>
            <a:ext cx="3240360" cy="495055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685800">
              <a:defRPr/>
            </a:pPr>
            <a:r>
              <a:rPr lang="ru-RU" altLang="ru-RU" sz="800" b="1" dirty="0">
                <a:solidFill>
                  <a:srgbClr val="C00000"/>
                </a:solidFill>
                <a:latin typeface="Tahoma" panose="020B0604030504040204" pitchFamily="34" charset="0"/>
                <a:ea typeface="+mn-ea"/>
                <a:cs typeface="Tahoma" panose="020B0604030504040204" pitchFamily="34" charset="0"/>
              </a:rPr>
              <a:t>Итоги </a:t>
            </a:r>
            <a:r>
              <a:rPr lang="ru-RU" altLang="ru-RU" sz="800" b="1" dirty="0" smtClean="0">
                <a:solidFill>
                  <a:srgbClr val="C00000"/>
                </a:solidFill>
                <a:latin typeface="Tahoma" panose="020B0604030504040204" pitchFamily="34" charset="0"/>
                <a:ea typeface="+mn-ea"/>
                <a:cs typeface="Tahoma" panose="020B0604030504040204" pitchFamily="34" charset="0"/>
              </a:rPr>
              <a:t>господдержки</a:t>
            </a:r>
          </a:p>
          <a:p>
            <a:pPr defTabSz="685800">
              <a:defRPr/>
            </a:pPr>
            <a:r>
              <a:rPr lang="ru-RU" altLang="ru-RU" sz="800" b="1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Поступило </a:t>
            </a:r>
            <a:r>
              <a:rPr lang="ru-RU" altLang="ru-RU" sz="800" b="1" dirty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663 обращения </a:t>
            </a:r>
            <a:r>
              <a:rPr lang="ru-RU" altLang="ru-RU" sz="800" b="1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на </a:t>
            </a:r>
            <a:r>
              <a:rPr lang="ru-RU" altLang="ru-RU" sz="800" b="1" dirty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сумму </a:t>
            </a:r>
            <a:r>
              <a:rPr lang="ru-RU" altLang="ru-RU" sz="800" b="1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1 410,4 </a:t>
            </a:r>
            <a:r>
              <a:rPr lang="ru-RU" altLang="ru-RU" sz="800" b="1" dirty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млн. </a:t>
            </a:r>
            <a:r>
              <a:rPr lang="ru-RU" altLang="ru-RU" sz="800" b="1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руб.</a:t>
            </a:r>
          </a:p>
          <a:p>
            <a:pPr defTabSz="685800">
              <a:defRPr/>
            </a:pPr>
            <a:r>
              <a:rPr lang="ru-RU" altLang="ru-RU" sz="800" b="1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Одобрено </a:t>
            </a:r>
            <a:r>
              <a:rPr lang="ru-RU" altLang="ru-RU" sz="800" b="1" dirty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357 </a:t>
            </a:r>
            <a:r>
              <a:rPr lang="ru-RU" altLang="ru-RU" sz="800" b="1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обращений на </a:t>
            </a:r>
            <a:r>
              <a:rPr lang="ru-RU" altLang="ru-RU" sz="800" b="1" dirty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сумму 683,8 млн. </a:t>
            </a:r>
            <a:r>
              <a:rPr lang="ru-RU" altLang="ru-RU" sz="800" b="1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руб. </a:t>
            </a:r>
            <a:endParaRPr lang="ru-RU" altLang="ru-RU" sz="800" dirty="0" smtClean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defTabSz="685800">
              <a:defRPr/>
            </a:pPr>
            <a:endParaRPr lang="ru-RU" altLang="ru-RU" sz="800" dirty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4343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926594" y="291037"/>
            <a:ext cx="7200801" cy="353884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685800">
              <a:tabLst>
                <a:tab pos="1258888" algn="l"/>
              </a:tabLst>
              <a:defRPr/>
            </a:pPr>
            <a:r>
              <a:rPr lang="ru-RU" altLang="ru-RU" sz="1200" b="1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ОТСРОЧКА УПЛАТЫ АРЕНДНОЙ ПЛАТЫ</a:t>
            </a:r>
            <a:endParaRPr lang="ru-RU" altLang="ru-RU" sz="1200" b="1" dirty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defTabSz="685800">
              <a:tabLst>
                <a:tab pos="1258888" algn="l"/>
              </a:tabLst>
              <a:defRPr/>
            </a:pPr>
            <a:r>
              <a:rPr lang="ru-RU" altLang="ru-RU" sz="1200" b="1" dirty="0" smtClean="0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Для </a:t>
            </a:r>
            <a:r>
              <a:rPr lang="ru-RU" altLang="ru-RU" sz="1200" b="1" dirty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ЮЛ и ИП </a:t>
            </a:r>
            <a:r>
              <a:rPr lang="ru-RU" altLang="ru-RU" sz="1200" b="1" dirty="0" smtClean="0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из наиболее пострадавших отраслей </a:t>
            </a:r>
            <a:endParaRPr lang="ru-RU" altLang="ru-RU" sz="1200" b="1" dirty="0">
              <a:solidFill>
                <a:prstClr val="black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3" name="Рисунок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530" y="179057"/>
            <a:ext cx="503237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Прямая соединительная линия 3"/>
          <p:cNvCxnSpPr/>
          <p:nvPr/>
        </p:nvCxnSpPr>
        <p:spPr>
          <a:xfrm>
            <a:off x="1016605" y="726545"/>
            <a:ext cx="7965885" cy="0"/>
          </a:xfrm>
          <a:prstGeom prst="line">
            <a:avLst/>
          </a:prstGeom>
          <a:ln>
            <a:solidFill>
              <a:srgbClr val="006C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940680" y="906565"/>
            <a:ext cx="4531420" cy="41088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Отсрочка предоставляется в отношении недвижимого имущества, находящегося в </a:t>
            </a:r>
            <a:r>
              <a:rPr lang="ru-RU" sz="900" b="1" dirty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государственной, муниципальной или частной собственности</a:t>
            </a:r>
            <a:r>
              <a:rPr lang="ru-RU" sz="9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за исключением жилых помещений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endParaRPr lang="ru-RU" sz="900" b="1" dirty="0">
              <a:solidFill>
                <a:srgbClr val="006CB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</a:t>
            </a:r>
            <a:r>
              <a:rPr lang="ru-RU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аспространяется на договоры, </a:t>
            </a:r>
            <a:r>
              <a:rPr lang="ru-RU" sz="900" dirty="0" smtClean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заключенные до принятия в 2020 году субъектом РФ решения</a:t>
            </a:r>
            <a:r>
              <a:rPr lang="ru-RU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о введении режима повышенной готовности или чрезвычайной ситуации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endParaRPr lang="ru-RU" sz="900" b="1" dirty="0" smtClean="0">
              <a:solidFill>
                <a:srgbClr val="006CB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 </a:t>
            </a:r>
            <a:r>
              <a:rPr lang="ru-RU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срок </a:t>
            </a:r>
            <a:r>
              <a:rPr lang="ru-RU" sz="900" dirty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 1 октября 2020 г</a:t>
            </a:r>
            <a:r>
              <a:rPr lang="ru-RU" sz="900" dirty="0" smtClean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., </a:t>
            </a:r>
            <a:r>
              <a:rPr lang="ru-RU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начиная с даты введения режима повышенной готовности или чрезвычайной ситуации на территории субъекта </a:t>
            </a:r>
            <a:r>
              <a:rPr lang="ru-RU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РФ</a:t>
            </a:r>
            <a:endParaRPr lang="ru-RU" sz="9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endParaRPr lang="ru-RU" sz="900" dirty="0" smtClean="0">
              <a:solidFill>
                <a:srgbClr val="006CB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задолженность </a:t>
            </a:r>
            <a:r>
              <a:rPr lang="ru-RU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подлежит </a:t>
            </a:r>
            <a:r>
              <a:rPr lang="ru-RU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уплате </a:t>
            </a:r>
            <a:r>
              <a:rPr lang="ru-RU" sz="900" dirty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 ранее 1 января 2021 г. и не позднее 1 января 2023 г. п</a:t>
            </a:r>
            <a:r>
              <a:rPr lang="ru-RU" sz="900" dirty="0" smtClean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оэтапно, </a:t>
            </a:r>
            <a:r>
              <a:rPr lang="ru-RU" sz="900" dirty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 чаще одного раза в месяц</a:t>
            </a:r>
            <a:r>
              <a:rPr lang="ru-RU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равными платежами, размер которых не превышает размера половины ежемесячной арендной </a:t>
            </a:r>
            <a:r>
              <a:rPr lang="ru-RU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платы</a:t>
            </a:r>
            <a:endParaRPr lang="ru-RU" sz="9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endParaRPr lang="ru-RU" sz="900" b="1" dirty="0" smtClean="0">
              <a:solidFill>
                <a:srgbClr val="006CB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отсрочка предоставляется </a:t>
            </a:r>
            <a:r>
              <a:rPr lang="ru-RU" sz="900" dirty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 срок действия режима повышенной готовности или чрезвычайной ситуации</a:t>
            </a:r>
            <a:r>
              <a:rPr lang="ru-RU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 территории субъекта </a:t>
            </a:r>
            <a:r>
              <a:rPr lang="ru-RU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РФ в </a:t>
            </a:r>
            <a:r>
              <a:rPr lang="ru-RU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размере арендной платы за соответствующий период и </a:t>
            </a:r>
            <a:r>
              <a:rPr lang="ru-RU" sz="900" dirty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объеме </a:t>
            </a:r>
            <a:r>
              <a:rPr lang="ru-RU" sz="900" dirty="0" smtClean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50% арендной </a:t>
            </a:r>
            <a:r>
              <a:rPr lang="ru-RU" sz="900" dirty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платы </a:t>
            </a:r>
            <a:r>
              <a:rPr lang="ru-RU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 соответствующий период со дня прекращения действия режима повышенной готовности или чрезвычайной ситуации на </a:t>
            </a:r>
            <a:r>
              <a:rPr lang="ru-RU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территории субъекта РФ до </a:t>
            </a:r>
            <a:r>
              <a:rPr lang="ru-RU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октября 2020 г</a:t>
            </a:r>
            <a:r>
              <a:rPr lang="ru-RU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endParaRPr lang="ru-RU" sz="9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dirty="0" smtClean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штрафы, проценты </a:t>
            </a:r>
            <a:r>
              <a:rPr lang="ru-RU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или иные меры ответственности в связи с несоблюдением арендатором порядка и сроков внесения арендной платы </a:t>
            </a:r>
            <a:r>
              <a:rPr lang="ru-RU" sz="900" dirty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 применяются, установление </a:t>
            </a:r>
            <a:r>
              <a:rPr lang="ru-RU" sz="900" dirty="0" smtClean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дополнительных платежей не допускается</a:t>
            </a:r>
          </a:p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endParaRPr lang="ru-RU" sz="900" dirty="0">
              <a:solidFill>
                <a:srgbClr val="006CB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</a:t>
            </a:r>
            <a:r>
              <a:rPr lang="ru-RU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тсрочка платежей </a:t>
            </a:r>
            <a:r>
              <a:rPr lang="ru-RU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 пользование арендатором </a:t>
            </a:r>
            <a:r>
              <a:rPr lang="ru-RU" sz="900" dirty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коммунальными услугами и (или) расходов на содержание</a:t>
            </a:r>
            <a:r>
              <a:rPr lang="ru-RU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арендуемого </a:t>
            </a:r>
            <a:r>
              <a:rPr lang="ru-RU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имущества </a:t>
            </a:r>
            <a:r>
              <a:rPr lang="ru-RU" sz="900" dirty="0" smtClean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 предоставляется</a:t>
            </a:r>
            <a:endParaRPr lang="ru-RU" sz="900" dirty="0">
              <a:solidFill>
                <a:srgbClr val="006CB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endParaRPr lang="ru-RU" sz="900" dirty="0" smtClean="0">
              <a:solidFill>
                <a:srgbClr val="006CB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652120" y="1121373"/>
            <a:ext cx="3420380" cy="2074292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685800">
              <a:defRPr/>
            </a:pPr>
            <a:r>
              <a:rPr lang="ru-RU" altLang="ru-RU" sz="800" b="1" dirty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  <a:hlinkClick r:id="rId3"/>
              </a:rPr>
              <a:t>Постановление Правительства РФ от 03.04.2020 </a:t>
            </a:r>
            <a:r>
              <a:rPr lang="ru-RU" altLang="ru-RU" sz="800" b="1" dirty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  <a:hlinkClick r:id="rId4"/>
              </a:rPr>
              <a:t>№</a:t>
            </a:r>
            <a:r>
              <a:rPr lang="ru-RU" altLang="ru-RU" sz="800" b="1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  <a:hlinkClick r:id="rId3"/>
              </a:rPr>
              <a:t> </a:t>
            </a:r>
            <a:r>
              <a:rPr lang="ru-RU" altLang="ru-RU" sz="800" b="1" dirty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  <a:hlinkClick r:id="rId3"/>
              </a:rPr>
              <a:t>439</a:t>
            </a:r>
          </a:p>
          <a:p>
            <a:pPr defTabSz="685800">
              <a:defRPr/>
            </a:pPr>
            <a:r>
              <a:rPr lang="ru-RU" altLang="ru-RU" sz="800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  <a:hlinkClick r:id="rId3"/>
              </a:rPr>
              <a:t>«Об </a:t>
            </a:r>
            <a:r>
              <a:rPr lang="ru-RU" altLang="ru-RU" sz="800" dirty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  <a:hlinkClick r:id="rId3"/>
              </a:rPr>
              <a:t>установлении требований к условиям и срокам отсрочки уплаты арендной платы по договорам аренды недвижимого </a:t>
            </a:r>
            <a:r>
              <a:rPr lang="ru-RU" altLang="ru-RU" sz="800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  <a:hlinkClick r:id="rId3"/>
              </a:rPr>
              <a:t>имущества»</a:t>
            </a:r>
            <a:endParaRPr lang="ru-RU" altLang="ru-RU" sz="800" dirty="0" smtClean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defTabSz="685800">
              <a:defRPr/>
            </a:pPr>
            <a:endParaRPr lang="ru-RU" altLang="ru-RU" sz="800" dirty="0" smtClean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defTabSz="685800">
              <a:defRPr/>
            </a:pPr>
            <a:r>
              <a:rPr lang="ru-RU" altLang="ru-RU" sz="800" b="1" dirty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  <a:hlinkClick r:id="rId5"/>
              </a:rPr>
              <a:t>Распоряжение Правительства РФ от 19.03.2020 </a:t>
            </a:r>
            <a:r>
              <a:rPr lang="ru-RU" altLang="ru-RU" sz="800" b="1" dirty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  <a:hlinkClick r:id="rId4"/>
              </a:rPr>
              <a:t>№</a:t>
            </a:r>
            <a:r>
              <a:rPr lang="ru-RU" altLang="ru-RU" sz="800" b="1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  <a:hlinkClick r:id="rId5"/>
              </a:rPr>
              <a:t> </a:t>
            </a:r>
            <a:r>
              <a:rPr lang="ru-RU" altLang="ru-RU" sz="800" b="1" dirty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  <a:hlinkClick r:id="rId5"/>
              </a:rPr>
              <a:t>670-р </a:t>
            </a:r>
            <a:endParaRPr lang="ru-RU" altLang="ru-RU" sz="800" b="1" dirty="0" smtClean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  <a:hlinkClick r:id="rId5"/>
            </a:endParaRPr>
          </a:p>
          <a:p>
            <a:pPr defTabSz="685800">
              <a:defRPr/>
            </a:pPr>
            <a:r>
              <a:rPr lang="ru-RU" altLang="ru-RU" sz="800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  <a:hlinkClick r:id="rId5"/>
              </a:rPr>
              <a:t>«О </a:t>
            </a:r>
            <a:r>
              <a:rPr lang="ru-RU" altLang="ru-RU" sz="800" dirty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  <a:hlinkClick r:id="rId5"/>
              </a:rPr>
              <a:t>мерах поддержки субъектов малого и среднего </a:t>
            </a:r>
            <a:r>
              <a:rPr lang="ru-RU" altLang="ru-RU" sz="800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  <a:hlinkClick r:id="rId5"/>
              </a:rPr>
              <a:t>предпринимательства»</a:t>
            </a:r>
            <a:endParaRPr lang="ru-RU" altLang="ru-RU" sz="800" dirty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defTabSz="685800">
              <a:defRPr/>
            </a:pPr>
            <a:endParaRPr lang="ru-RU" altLang="ru-RU" sz="800" dirty="0" smtClean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defTabSz="685800">
              <a:defRPr/>
            </a:pPr>
            <a:r>
              <a:rPr lang="ru-RU" altLang="ru-RU" sz="800" b="1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  <a:hlinkClick r:id="rId6"/>
              </a:rPr>
              <a:t>Постановление Правительства НСО от </a:t>
            </a:r>
            <a:r>
              <a:rPr lang="ru-RU" altLang="ru-RU" sz="800" b="1" dirty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  <a:hlinkClick r:id="rId6"/>
              </a:rPr>
              <a:t>27.04.2020  № </a:t>
            </a:r>
            <a:r>
              <a:rPr lang="ru-RU" altLang="ru-RU" sz="800" b="1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  <a:hlinkClick r:id="rId6"/>
              </a:rPr>
              <a:t>141-п </a:t>
            </a:r>
            <a:r>
              <a:rPr lang="ru-RU" altLang="ru-RU" sz="800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  <a:hlinkClick r:id="rId6"/>
              </a:rPr>
              <a:t>«Об </a:t>
            </a:r>
            <a:r>
              <a:rPr lang="ru-RU" altLang="ru-RU" sz="800" dirty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  <a:hlinkClick r:id="rId6"/>
              </a:rPr>
              <a:t>отсрочке уплаты арендной платы </a:t>
            </a:r>
            <a:r>
              <a:rPr lang="ru-RU" altLang="ru-RU" sz="800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  <a:hlinkClick r:id="rId6"/>
              </a:rPr>
              <a:t>по </a:t>
            </a:r>
            <a:r>
              <a:rPr lang="ru-RU" altLang="ru-RU" sz="800" dirty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  <a:hlinkClick r:id="rId6"/>
              </a:rPr>
              <a:t>договорам аренды недвижимого </a:t>
            </a:r>
            <a:r>
              <a:rPr lang="ru-RU" altLang="ru-RU" sz="800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  <a:hlinkClick r:id="rId6"/>
              </a:rPr>
              <a:t>имущества»</a:t>
            </a:r>
            <a:endParaRPr lang="ru-RU" altLang="ru-RU" sz="800" dirty="0" smtClean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defTabSz="685800">
              <a:defRPr/>
            </a:pPr>
            <a:endParaRPr lang="ru-RU" altLang="ru-RU" sz="800" dirty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defTabSz="685800">
              <a:defRPr/>
            </a:pPr>
            <a:r>
              <a:rPr lang="ru-RU" altLang="ru-RU" sz="800" b="1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  <a:hlinkClick r:id="rId7"/>
              </a:rPr>
              <a:t>Распоряжение Правительства НСО от </a:t>
            </a:r>
            <a:r>
              <a:rPr lang="ru-RU" altLang="ru-RU" sz="800" b="1" dirty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  <a:hlinkClick r:id="rId7"/>
              </a:rPr>
              <a:t>29.04.2020  № </a:t>
            </a:r>
            <a:r>
              <a:rPr lang="ru-RU" altLang="ru-RU" sz="800" b="1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  <a:hlinkClick r:id="rId7"/>
              </a:rPr>
              <a:t>157-рп</a:t>
            </a:r>
            <a:endParaRPr lang="ru-RU" altLang="ru-RU" sz="800" b="1" dirty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  <a:hlinkClick r:id="rId7"/>
            </a:endParaRPr>
          </a:p>
          <a:p>
            <a:pPr defTabSz="685800">
              <a:defRPr/>
            </a:pPr>
            <a:r>
              <a:rPr lang="ru-RU" altLang="ru-RU" sz="800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  <a:hlinkClick r:id="rId7"/>
              </a:rPr>
              <a:t>«Об </a:t>
            </a:r>
            <a:r>
              <a:rPr lang="ru-RU" altLang="ru-RU" sz="800" dirty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  <a:hlinkClick r:id="rId7"/>
              </a:rPr>
              <a:t>имущественной поддержке субъектов </a:t>
            </a:r>
            <a:r>
              <a:rPr lang="ru-RU" altLang="ru-RU" sz="800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  <a:hlinkClick r:id="rId7"/>
              </a:rPr>
              <a:t>МСП </a:t>
            </a:r>
            <a:r>
              <a:rPr lang="ru-RU" altLang="ru-RU" sz="800" dirty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  <a:hlinkClick r:id="rId7"/>
              </a:rPr>
              <a:t>в режиме повышенной готовности на территории Новосибирской </a:t>
            </a:r>
            <a:r>
              <a:rPr lang="ru-RU" altLang="ru-RU" sz="800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  <a:hlinkClick r:id="rId7"/>
              </a:rPr>
              <a:t>области»</a:t>
            </a:r>
            <a:endParaRPr lang="ru-RU" altLang="ru-RU" sz="800" dirty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5" name="Picture 2" descr="C:\Users\User\Desktop\attention-512.png"/>
          <p:cNvPicPr>
            <a:picLocks noChangeAspect="1" noChangeArrowheads="1"/>
          </p:cNvPicPr>
          <p:nvPr/>
        </p:nvPicPr>
        <p:blipFill>
          <a:blip r:embed="rId8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artisticGlowEdges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7125" y="829164"/>
            <a:ext cx="328667" cy="328667"/>
          </a:xfrm>
          <a:prstGeom prst="rect">
            <a:avLst/>
          </a:prstGeom>
          <a:noFill/>
          <a:ln>
            <a:noFill/>
          </a:ln>
          <a:extLst/>
        </p:spPr>
      </p:pic>
      <p:sp>
        <p:nvSpPr>
          <p:cNvPr id="17" name="Прямоугольник 16"/>
          <p:cNvSpPr/>
          <p:nvPr/>
        </p:nvSpPr>
        <p:spPr>
          <a:xfrm>
            <a:off x="6067398" y="816555"/>
            <a:ext cx="1170130" cy="353884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685800">
              <a:defRPr/>
            </a:pPr>
            <a:r>
              <a:rPr lang="ru-RU" altLang="ru-RU" sz="800" b="1" dirty="0" smtClean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ПОДРОБНЕЕ:</a:t>
            </a:r>
            <a:endParaRPr lang="ru-RU" altLang="ru-RU" sz="800" b="1" dirty="0">
              <a:solidFill>
                <a:srgbClr val="C0000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742130" y="3195664"/>
            <a:ext cx="3240360" cy="1249324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685800">
              <a:defRPr/>
            </a:pPr>
            <a:r>
              <a:rPr lang="ru-RU" altLang="ru-RU" sz="800" b="1" dirty="0" smtClean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ШАГ 1</a:t>
            </a:r>
          </a:p>
          <a:p>
            <a:pPr defTabSz="685800">
              <a:defRPr/>
            </a:pPr>
            <a:r>
              <a:rPr lang="ru-RU" altLang="ru-RU" sz="800" b="1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Внимательно изучить документы</a:t>
            </a:r>
          </a:p>
          <a:p>
            <a:pPr defTabSz="685800">
              <a:defRPr/>
            </a:pPr>
            <a:endParaRPr lang="ru-RU" altLang="ru-RU" sz="800" b="1" dirty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defTabSz="685800">
              <a:defRPr/>
            </a:pPr>
            <a:r>
              <a:rPr lang="ru-RU" altLang="ru-RU" sz="800" b="1" dirty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ШАГ </a:t>
            </a:r>
            <a:r>
              <a:rPr lang="ru-RU" altLang="ru-RU" sz="800" b="1" dirty="0" smtClean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2</a:t>
            </a:r>
            <a:endParaRPr lang="ru-RU" altLang="ru-RU" sz="800" b="1" dirty="0">
              <a:solidFill>
                <a:srgbClr val="C0000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defTabSz="685800">
              <a:defRPr/>
            </a:pPr>
            <a:r>
              <a:rPr lang="ru-RU" altLang="ru-RU" sz="800" b="1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Направить обращение арендодателю</a:t>
            </a:r>
          </a:p>
          <a:p>
            <a:pPr defTabSz="685800">
              <a:defRPr/>
            </a:pPr>
            <a:endParaRPr lang="ru-RU" altLang="ru-RU" sz="800" b="1" dirty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lvl="0" defTabSz="685800">
              <a:defRPr/>
            </a:pPr>
            <a:r>
              <a:rPr lang="ru-RU" altLang="ru-RU" sz="800" b="1" dirty="0">
                <a:solidFill>
                  <a:srgbClr val="C00000"/>
                </a:solidFill>
                <a:latin typeface="Tahoma" panose="020B0604030504040204" pitchFamily="34" charset="0"/>
                <a:ea typeface="+mn-ea"/>
                <a:cs typeface="Tahoma" panose="020B0604030504040204" pitchFamily="34" charset="0"/>
              </a:rPr>
              <a:t>ШАГ </a:t>
            </a:r>
            <a:r>
              <a:rPr lang="ru-RU" altLang="ru-RU" sz="800" b="1" dirty="0" smtClean="0">
                <a:solidFill>
                  <a:srgbClr val="C00000"/>
                </a:solidFill>
                <a:latin typeface="Tahoma" panose="020B0604030504040204" pitchFamily="34" charset="0"/>
                <a:ea typeface="+mn-ea"/>
                <a:cs typeface="Tahoma" panose="020B0604030504040204" pitchFamily="34" charset="0"/>
              </a:rPr>
              <a:t>3</a:t>
            </a:r>
            <a:endParaRPr lang="ru-RU" altLang="ru-RU" sz="800" b="1" dirty="0">
              <a:solidFill>
                <a:srgbClr val="C00000"/>
              </a:solidFill>
              <a:latin typeface="Tahoma" panose="020B0604030504040204" pitchFamily="34" charset="0"/>
              <a:ea typeface="+mn-ea"/>
              <a:cs typeface="Tahoma" panose="020B0604030504040204" pitchFamily="34" charset="0"/>
            </a:endParaRPr>
          </a:p>
          <a:p>
            <a:pPr lvl="0" defTabSz="685800">
              <a:defRPr/>
            </a:pPr>
            <a:r>
              <a:rPr lang="ru-RU" altLang="ru-RU" sz="800" b="1" dirty="0" smtClean="0">
                <a:solidFill>
                  <a:srgbClr val="006CB5"/>
                </a:solidFill>
                <a:latin typeface="Tahoma" panose="020B0604030504040204" pitchFamily="34" charset="0"/>
                <a:ea typeface="+mn-ea"/>
                <a:cs typeface="Tahoma" panose="020B0604030504040204" pitchFamily="34" charset="0"/>
              </a:rPr>
              <a:t>Заключить дополнительное соглашение с арендодателем</a:t>
            </a:r>
            <a:endParaRPr lang="ru-RU" altLang="ru-RU" sz="800" b="1" dirty="0">
              <a:solidFill>
                <a:srgbClr val="006CB5"/>
              </a:solidFill>
              <a:latin typeface="Tahoma" panose="020B0604030504040204" pitchFamily="34" charset="0"/>
              <a:ea typeface="+mn-ea"/>
              <a:cs typeface="Tahoma" panose="020B0604030504040204" pitchFamily="34" charset="0"/>
            </a:endParaRPr>
          </a:p>
          <a:p>
            <a:pPr defTabSz="685800">
              <a:defRPr/>
            </a:pPr>
            <a:endParaRPr lang="ru-RU" altLang="ru-RU" sz="800" b="1" dirty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defTabSz="685800">
              <a:defRPr/>
            </a:pPr>
            <a:endParaRPr lang="ru-RU" altLang="ru-RU" sz="800" b="1" dirty="0" smtClean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744632" y="4551970"/>
            <a:ext cx="3240360" cy="495055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685800">
              <a:defRPr/>
            </a:pPr>
            <a:r>
              <a:rPr lang="ru-RU" altLang="ru-RU" sz="800" b="1" dirty="0">
                <a:solidFill>
                  <a:srgbClr val="C00000"/>
                </a:solidFill>
                <a:latin typeface="Tahoma" panose="020B0604030504040204" pitchFamily="34" charset="0"/>
                <a:ea typeface="+mn-ea"/>
                <a:cs typeface="Tahoma" panose="020B0604030504040204" pitchFamily="34" charset="0"/>
              </a:rPr>
              <a:t>Итоги </a:t>
            </a:r>
            <a:r>
              <a:rPr lang="ru-RU" altLang="ru-RU" sz="800" b="1" dirty="0" smtClean="0">
                <a:solidFill>
                  <a:srgbClr val="C00000"/>
                </a:solidFill>
                <a:latin typeface="Tahoma" panose="020B0604030504040204" pitchFamily="34" charset="0"/>
                <a:ea typeface="+mn-ea"/>
                <a:cs typeface="Tahoma" panose="020B0604030504040204" pitchFamily="34" charset="0"/>
              </a:rPr>
              <a:t>господдержки</a:t>
            </a:r>
          </a:p>
          <a:p>
            <a:pPr defTabSz="685800">
              <a:defRPr/>
            </a:pPr>
            <a:r>
              <a:rPr lang="ru-RU" altLang="ru-RU" sz="800" b="1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В ДИЗО НСО поступило 3 обращения по предоставлению отсрочки уплаты арендной платы </a:t>
            </a:r>
            <a:endParaRPr lang="ru-RU" altLang="ru-RU" sz="800" dirty="0" smtClean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defTabSz="685800">
              <a:defRPr/>
            </a:pPr>
            <a:endParaRPr lang="ru-RU" altLang="ru-RU" sz="800" dirty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2534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926594" y="291037"/>
            <a:ext cx="8145906" cy="353884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685800">
              <a:tabLst>
                <a:tab pos="1258888" algn="l"/>
              </a:tabLst>
              <a:defRPr/>
            </a:pPr>
            <a:r>
              <a:rPr lang="ru-RU" altLang="ru-RU" sz="1200" b="1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СНИЖЕНИЕ АДМИНИСТРАТИВНОГО ДАВЛЕНИЯ</a:t>
            </a:r>
            <a:endParaRPr lang="ru-RU" altLang="ru-RU" sz="1200" b="1" dirty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defTabSz="685800">
              <a:tabLst>
                <a:tab pos="1258888" algn="l"/>
              </a:tabLst>
              <a:defRPr/>
            </a:pPr>
            <a:r>
              <a:rPr lang="ru-RU" altLang="ru-RU" sz="12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>Для всех</a:t>
            </a:r>
            <a:r>
              <a:rPr lang="ru-RU" altLang="ru-RU" sz="1200" b="1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ЮЛ и ИП</a:t>
            </a:r>
            <a:endParaRPr lang="ru-RU" altLang="ru-RU" sz="1200" b="1" dirty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3" name="Рисунок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530" y="179057"/>
            <a:ext cx="503237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Прямая соединительная линия 3"/>
          <p:cNvCxnSpPr/>
          <p:nvPr/>
        </p:nvCxnSpPr>
        <p:spPr>
          <a:xfrm>
            <a:off x="1016605" y="726545"/>
            <a:ext cx="7965885" cy="0"/>
          </a:xfrm>
          <a:prstGeom prst="line">
            <a:avLst/>
          </a:prstGeom>
          <a:ln>
            <a:solidFill>
              <a:srgbClr val="006C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940680" y="761965"/>
            <a:ext cx="8041810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defTabSz="91440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buSzTx/>
              <a:tabLst/>
              <a:defRPr/>
            </a:pPr>
            <a:r>
              <a:rPr lang="ru-RU" sz="9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Приостановлены проверки федеральных и региональных контрольно-надзорных </a:t>
            </a:r>
            <a:r>
              <a:rPr lang="ru-RU" sz="9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органов </a:t>
            </a:r>
            <a:endParaRPr lang="ru-RU" sz="9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R="0" lvl="0" defTabSz="91440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buSzTx/>
              <a:tabLst/>
              <a:defRPr/>
            </a:pPr>
            <a:r>
              <a:rPr lang="ru-RU" sz="9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 </a:t>
            </a:r>
            <a:r>
              <a:rPr lang="ru-RU" sz="9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исключением проведения внеплановых проверок, основанием для которых является причинение вреда жизни, здоровью граждан, возникновение чрезвычайных ситуаций природного и техногенного характера, проверок, результатом которых является выдача разрешений, лицензий, аттестатов аккредитации, иных документов, имеющих разрешительный </a:t>
            </a:r>
            <a:r>
              <a:rPr lang="ru-RU" sz="9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характер</a:t>
            </a:r>
          </a:p>
          <a:p>
            <a:pPr marR="0" lvl="0" defTabSz="91440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buSzTx/>
              <a:tabLst/>
              <a:defRPr/>
            </a:pPr>
            <a:r>
              <a:rPr lang="ru-RU" sz="900" dirty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 </a:t>
            </a:r>
            <a:r>
              <a:rPr lang="ru-RU" sz="900" dirty="0" smtClean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31 декабря 2020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940680" y="3192528"/>
            <a:ext cx="8055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rgbClr val="006CB5"/>
              </a:buClr>
              <a:defRPr/>
            </a:pPr>
            <a:r>
              <a:rPr lang="ru-RU" sz="900" dirty="0" smtClean="0">
                <a:solidFill>
                  <a:prstClr val="black"/>
                </a:solidFill>
              </a:rPr>
              <a:t>Введен мораторий </a:t>
            </a:r>
            <a:r>
              <a:rPr lang="ru-RU" sz="900" dirty="0">
                <a:solidFill>
                  <a:prstClr val="black"/>
                </a:solidFill>
              </a:rPr>
              <a:t>на возбуждение дел о банкротстве по заявлению </a:t>
            </a:r>
            <a:r>
              <a:rPr lang="ru-RU" sz="900" dirty="0" smtClean="0">
                <a:solidFill>
                  <a:prstClr val="black"/>
                </a:solidFill>
              </a:rPr>
              <a:t>кредиторов, приостановлены меры взыскания </a:t>
            </a:r>
          </a:p>
          <a:p>
            <a:pPr lvl="0">
              <a:buClr>
                <a:srgbClr val="006CB5"/>
              </a:buClr>
              <a:defRPr/>
            </a:pPr>
            <a:r>
              <a:rPr lang="ru-RU" sz="900" dirty="0" smtClean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 </a:t>
            </a:r>
            <a:r>
              <a:rPr lang="ru-RU" sz="900" dirty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 апреля до 3 октября 2020 года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926595" y="2796775"/>
            <a:ext cx="8145906" cy="353884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685800">
              <a:tabLst>
                <a:tab pos="1258888" algn="l"/>
              </a:tabLst>
              <a:defRPr/>
            </a:pPr>
            <a:r>
              <a:rPr lang="ru-RU" altLang="ru-RU" sz="1200" b="1" dirty="0" smtClean="0">
                <a:latin typeface="Tahoma" panose="020B0604030504040204" pitchFamily="34" charset="0"/>
                <a:cs typeface="Tahoma" panose="020B0604030504040204" pitchFamily="34" charset="0"/>
              </a:rPr>
              <a:t>Для </a:t>
            </a:r>
            <a:r>
              <a:rPr lang="ru-RU" altLang="ru-RU" sz="1200" b="1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наиболее </a:t>
            </a:r>
            <a:r>
              <a:rPr lang="ru-RU" altLang="ru-RU" sz="1200" b="1" dirty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пострадавших отраслей, системообразующих организаций, стратегических предприятий и стратегических АО, стратегических организаций из </a:t>
            </a:r>
            <a:r>
              <a:rPr lang="ru-RU" altLang="ru-RU" sz="1200" b="1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федерального перечня </a:t>
            </a:r>
            <a:endParaRPr lang="ru-RU" altLang="ru-RU" sz="1200" b="1" dirty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016605" y="3186372"/>
            <a:ext cx="7965885" cy="0"/>
          </a:xfrm>
          <a:prstGeom prst="line">
            <a:avLst/>
          </a:prstGeom>
          <a:ln>
            <a:solidFill>
              <a:srgbClr val="006C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971600" y="4044792"/>
            <a:ext cx="8010890" cy="648658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685800">
              <a:defRPr/>
            </a:pPr>
            <a:r>
              <a:rPr lang="ru-RU" altLang="ru-RU" sz="800" b="1" dirty="0" smtClean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  <a:hlinkClick r:id="rId3"/>
              </a:rPr>
              <a:t>Постановление </a:t>
            </a:r>
            <a:r>
              <a:rPr lang="ru-RU" altLang="ru-RU" sz="800" b="1" dirty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  <a:hlinkClick r:id="rId3"/>
              </a:rPr>
              <a:t>Правительства РФ № 428 </a:t>
            </a:r>
            <a:r>
              <a:rPr lang="ru-RU" altLang="ru-RU" sz="800" b="1" dirty="0" smtClean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  <a:hlinkClick r:id="rId3"/>
              </a:rPr>
              <a:t>от 03.04.2020</a:t>
            </a:r>
          </a:p>
          <a:p>
            <a:pPr defTabSz="685800">
              <a:defRPr/>
            </a:pPr>
            <a:r>
              <a:rPr lang="ru-RU" altLang="ru-RU" sz="800" dirty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  <a:hlinkClick r:id="rId3"/>
              </a:rPr>
              <a:t>«О введении моратория на возбуждение дел о банкротстве </a:t>
            </a:r>
            <a:r>
              <a:rPr lang="ru-RU" altLang="ru-RU" sz="800" dirty="0" smtClean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  <a:hlinkClick r:id="rId3"/>
              </a:rPr>
              <a:t>по заявлению </a:t>
            </a:r>
            <a:r>
              <a:rPr lang="ru-RU" altLang="ru-RU" sz="800" dirty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  <a:hlinkClick r:id="rId3"/>
              </a:rPr>
              <a:t>кредиторов в отношении отдельных </a:t>
            </a:r>
            <a:r>
              <a:rPr lang="ru-RU" altLang="ru-RU" sz="800" dirty="0" smtClean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  <a:hlinkClick r:id="rId3"/>
              </a:rPr>
              <a:t>должников»</a:t>
            </a:r>
            <a:endParaRPr lang="ru-RU" altLang="ru-RU" sz="800" dirty="0" smtClean="0">
              <a:solidFill>
                <a:srgbClr val="C0000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defTabSz="685800">
              <a:defRPr/>
            </a:pPr>
            <a:endParaRPr lang="ru-RU" altLang="ru-RU" sz="800" dirty="0" smtClean="0">
              <a:solidFill>
                <a:srgbClr val="C0000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defTabSz="685800">
              <a:defRPr/>
            </a:pPr>
            <a:r>
              <a:rPr lang="ru-RU" altLang="ru-RU" sz="800" dirty="0" smtClean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  <a:hlinkClick r:id="rId4"/>
              </a:rPr>
              <a:t>Узнай на </a:t>
            </a:r>
            <a:r>
              <a:rPr lang="en-US" sz="800" dirty="0" smtClean="0">
                <a:hlinkClick r:id="rId4"/>
              </a:rPr>
              <a:t>service.nalog.ru/</a:t>
            </a:r>
            <a:r>
              <a:rPr lang="en-US" sz="800" dirty="0" err="1" smtClean="0">
                <a:hlinkClick r:id="rId4"/>
              </a:rPr>
              <a:t>covid</a:t>
            </a:r>
            <a:r>
              <a:rPr lang="ru-RU" sz="800" dirty="0" smtClean="0">
                <a:hlinkClick r:id="rId4"/>
              </a:rPr>
              <a:t> </a:t>
            </a:r>
            <a:r>
              <a:rPr lang="ru-RU" altLang="ru-RU" sz="800" dirty="0" smtClean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  <a:hlinkClick r:id="rId4"/>
              </a:rPr>
              <a:t>распространяется </a:t>
            </a:r>
            <a:r>
              <a:rPr lang="ru-RU" altLang="ru-RU" sz="800" dirty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  <a:hlinkClick r:id="rId4"/>
              </a:rPr>
              <a:t>ли на Вашу организацию мораторий о банкротстве</a:t>
            </a:r>
            <a:endParaRPr lang="ru-RU" altLang="ru-RU" sz="800" dirty="0">
              <a:solidFill>
                <a:srgbClr val="C0000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defTabSz="685800">
              <a:defRPr/>
            </a:pPr>
            <a:endParaRPr lang="ru-RU" altLang="ru-RU" sz="800" dirty="0" smtClean="0">
              <a:solidFill>
                <a:srgbClr val="C0000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1" name="Picture 2" descr="C:\Users\User\Desktop\attention-512.png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GlowEdges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605" y="3638238"/>
            <a:ext cx="328667" cy="328667"/>
          </a:xfrm>
          <a:prstGeom prst="rect">
            <a:avLst/>
          </a:prstGeom>
          <a:noFill/>
          <a:ln>
            <a:noFill/>
          </a:ln>
          <a:extLst/>
        </p:spPr>
      </p:pic>
      <p:sp>
        <p:nvSpPr>
          <p:cNvPr id="12" name="Прямоугольник 11"/>
          <p:cNvSpPr/>
          <p:nvPr/>
        </p:nvSpPr>
        <p:spPr>
          <a:xfrm>
            <a:off x="1386878" y="3606865"/>
            <a:ext cx="1170130" cy="353884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685800">
              <a:defRPr/>
            </a:pPr>
            <a:r>
              <a:rPr lang="ru-RU" altLang="ru-RU" sz="800" b="1" dirty="0" smtClean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ПОДРОБНЕЕ:</a:t>
            </a:r>
            <a:endParaRPr lang="ru-RU" altLang="ru-RU" sz="800" b="1" dirty="0">
              <a:solidFill>
                <a:srgbClr val="C0000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607115" y="1513499"/>
            <a:ext cx="3240360" cy="495055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685800">
              <a:defRPr/>
            </a:pPr>
            <a:r>
              <a:rPr lang="ru-RU" altLang="ru-RU" sz="800" b="1" dirty="0">
                <a:solidFill>
                  <a:srgbClr val="C00000"/>
                </a:solidFill>
                <a:latin typeface="Tahoma" panose="020B0604030504040204" pitchFamily="34" charset="0"/>
                <a:ea typeface="+mn-ea"/>
                <a:cs typeface="Tahoma" panose="020B0604030504040204" pitchFamily="34" charset="0"/>
              </a:rPr>
              <a:t>Итоги </a:t>
            </a:r>
            <a:r>
              <a:rPr lang="ru-RU" altLang="ru-RU" sz="800" b="1" dirty="0" smtClean="0">
                <a:solidFill>
                  <a:srgbClr val="C00000"/>
                </a:solidFill>
                <a:latin typeface="Tahoma" panose="020B0604030504040204" pitchFamily="34" charset="0"/>
                <a:ea typeface="+mn-ea"/>
                <a:cs typeface="Tahoma" panose="020B0604030504040204" pitchFamily="34" charset="0"/>
              </a:rPr>
              <a:t>господдержки</a:t>
            </a:r>
          </a:p>
          <a:p>
            <a:pPr defTabSz="685800">
              <a:defRPr/>
            </a:pPr>
            <a:r>
              <a:rPr lang="ru-RU" altLang="ru-RU" sz="800" b="1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В Новосибирской области приостановлены 354 проверки</a:t>
            </a:r>
            <a:endParaRPr lang="ru-RU" altLang="ru-RU" sz="800" dirty="0" smtClean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defTabSz="685800">
              <a:defRPr/>
            </a:pPr>
            <a:endParaRPr lang="ru-RU" altLang="ru-RU" sz="800" dirty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971599" y="1896675"/>
            <a:ext cx="7965885" cy="648658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685800">
              <a:defRPr/>
            </a:pPr>
            <a:r>
              <a:rPr lang="ru-RU" altLang="ru-RU" sz="800" b="1" dirty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  <a:hlinkClick r:id="rId7"/>
              </a:rPr>
              <a:t>Постановление Правительства РФ от 03.04.2020 N 438 </a:t>
            </a:r>
            <a:endParaRPr lang="ru-RU" altLang="ru-RU" sz="800" b="1" dirty="0" smtClean="0">
              <a:solidFill>
                <a:srgbClr val="C00000"/>
              </a:solidFill>
              <a:latin typeface="Tahoma" panose="020B0604030504040204" pitchFamily="34" charset="0"/>
              <a:cs typeface="Tahoma" panose="020B0604030504040204" pitchFamily="34" charset="0"/>
              <a:hlinkClick r:id="rId7"/>
            </a:endParaRPr>
          </a:p>
          <a:p>
            <a:pPr defTabSz="685800">
              <a:defRPr/>
            </a:pPr>
            <a:r>
              <a:rPr lang="ru-RU" altLang="ru-RU" sz="800" dirty="0" smtClean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  <a:hlinkClick r:id="rId7"/>
              </a:rPr>
              <a:t>«Об </a:t>
            </a:r>
            <a:r>
              <a:rPr lang="ru-RU" altLang="ru-RU" sz="800" dirty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  <a:hlinkClick r:id="rId7"/>
              </a:rPr>
              <a:t>особенностях осуществления в 2020 году государственного контроля (надзора), муниципального контроля и о внесении изменения в пункт 7 Правил подготовки органами государственного контроля (надзора) и органами муниципального контроля ежегодных планов проведения плановых проверок юридических лиц и индивидуальных </a:t>
            </a:r>
            <a:r>
              <a:rPr lang="ru-RU" altLang="ru-RU" sz="800" dirty="0" smtClean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  <a:hlinkClick r:id="rId7"/>
              </a:rPr>
              <a:t>предпринимателей»</a:t>
            </a:r>
            <a:endParaRPr lang="ru-RU" altLang="ru-RU" sz="800" dirty="0">
              <a:solidFill>
                <a:srgbClr val="C0000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5" name="Picture 2" descr="C:\Users\User\Desktop\attention-512.png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GlowEdges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605" y="1549244"/>
            <a:ext cx="328667" cy="328667"/>
          </a:xfrm>
          <a:prstGeom prst="rect">
            <a:avLst/>
          </a:prstGeom>
          <a:noFill/>
          <a:ln>
            <a:noFill/>
          </a:ln>
          <a:extLst/>
        </p:spPr>
      </p:pic>
      <p:sp>
        <p:nvSpPr>
          <p:cNvPr id="17" name="Прямоугольник 16"/>
          <p:cNvSpPr/>
          <p:nvPr/>
        </p:nvSpPr>
        <p:spPr>
          <a:xfrm>
            <a:off x="1386878" y="1536635"/>
            <a:ext cx="1170130" cy="353884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685800">
              <a:defRPr/>
            </a:pPr>
            <a:r>
              <a:rPr lang="ru-RU" altLang="ru-RU" sz="800" b="1" dirty="0" smtClean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ПОДРОБНЕЕ:</a:t>
            </a:r>
            <a:endParaRPr lang="ru-RU" altLang="ru-RU" sz="800" b="1" dirty="0">
              <a:solidFill>
                <a:srgbClr val="C0000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9733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343400" cy="5143500"/>
          </a:xfrm>
          <a:prstGeom prst="rect">
            <a:avLst/>
          </a:prstGeom>
        </p:spPr>
      </p:pic>
      <p:sp>
        <p:nvSpPr>
          <p:cNvPr id="10" name="TextBox 7">
            <a:extLst>
              <a:ext uri="{FF2B5EF4-FFF2-40B4-BE49-F238E27FC236}">
                <a16:creationId xmlns:a16="http://schemas.microsoft.com/office/drawing/2014/main" id="{7CA869C1-E635-4591-8356-721CD853C2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1841" y="1626645"/>
            <a:ext cx="5760640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altLang="ru-RU" sz="1800" b="1" dirty="0" smtClean="0">
                <a:solidFill>
                  <a:srgbClr val="006CB5"/>
                </a:solidFill>
                <a:latin typeface="Tahoma" panose="020B0604030504040204" pitchFamily="34" charset="0"/>
                <a:ea typeface="ＭＳ Ｐゴシック" panose="020B0600070205080204" pitchFamily="34" charset="-128"/>
                <a:cs typeface="Tahoma" panose="020B0604030504040204" pitchFamily="34" charset="0"/>
              </a:rPr>
              <a:t>РЕАЛИЗУЕМЫЕ </a:t>
            </a:r>
          </a:p>
          <a:p>
            <a:pPr algn="r">
              <a:defRPr/>
            </a:pPr>
            <a:r>
              <a:rPr lang="ru-RU" altLang="ru-RU" sz="1800" b="1" dirty="0" smtClean="0">
                <a:solidFill>
                  <a:srgbClr val="006CB5"/>
                </a:solidFill>
                <a:latin typeface="Tahoma" panose="020B0604030504040204" pitchFamily="34" charset="0"/>
                <a:ea typeface="ＭＳ Ｐゴシック" panose="020B0600070205080204" pitchFamily="34" charset="-128"/>
                <a:cs typeface="Tahoma" panose="020B0604030504040204" pitchFamily="34" charset="0"/>
              </a:rPr>
              <a:t>НОВОСИБИРСКОЙ ОБЛАСТЬЮ</a:t>
            </a:r>
            <a:endParaRPr lang="ru-RU" altLang="ru-RU" sz="1800" b="1" dirty="0">
              <a:solidFill>
                <a:srgbClr val="006CB5"/>
              </a:solidFill>
              <a:latin typeface="Tahoma" panose="020B0604030504040204" pitchFamily="34" charset="0"/>
              <a:ea typeface="ＭＳ Ｐゴシック" panose="020B0600070205080204" pitchFamily="34" charset="-128"/>
              <a:cs typeface="Tahoma" panose="020B0604030504040204" pitchFamily="34" charset="0"/>
            </a:endParaRP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7CA869C1-E635-4591-8356-721CD853C2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1626645"/>
            <a:ext cx="3240360" cy="141577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altLang="ru-RU" sz="1800" b="1" dirty="0" smtClean="0">
                <a:solidFill>
                  <a:prstClr val="white"/>
                </a:solidFill>
                <a:latin typeface="Tahoma" panose="020B0604030504040204" pitchFamily="34" charset="0"/>
                <a:ea typeface="ＭＳ Ｐゴシック" panose="020B0600070205080204" pitchFamily="34" charset="-128"/>
                <a:cs typeface="Tahoma" panose="020B0604030504040204" pitchFamily="34" charset="0"/>
              </a:rPr>
              <a:t>РЕГИОНАЛЬНЫЕ</a:t>
            </a:r>
          </a:p>
          <a:p>
            <a:pPr>
              <a:defRPr/>
            </a:pPr>
            <a:r>
              <a:rPr lang="ru-RU" altLang="ru-RU" sz="1800" b="1" dirty="0" smtClean="0">
                <a:solidFill>
                  <a:prstClr val="white"/>
                </a:solidFill>
                <a:latin typeface="Tahoma" panose="020B0604030504040204" pitchFamily="34" charset="0"/>
                <a:ea typeface="ＭＳ Ｐゴシック" panose="020B0600070205080204" pitchFamily="34" charset="-128"/>
                <a:cs typeface="Tahoma" panose="020B0604030504040204" pitchFamily="34" charset="0"/>
              </a:rPr>
              <a:t>МЕРЫ ПОДДЕРЖКИ</a:t>
            </a:r>
          </a:p>
          <a:p>
            <a:pPr>
              <a:defRPr/>
            </a:pPr>
            <a:endParaRPr lang="ru-RU" altLang="ru-RU" sz="1800" b="1" dirty="0">
              <a:solidFill>
                <a:prstClr val="white"/>
              </a:solidFill>
              <a:latin typeface="Tahoma" panose="020B0604030504040204" pitchFamily="34" charset="0"/>
              <a:ea typeface="ＭＳ Ｐゴシック" panose="020B0600070205080204" pitchFamily="34" charset="-128"/>
              <a:cs typeface="Tahoma" panose="020B0604030504040204" pitchFamily="34" charset="0"/>
            </a:endParaRPr>
          </a:p>
          <a:p>
            <a:pPr>
              <a:defRPr/>
            </a:pPr>
            <a:r>
              <a:rPr lang="ru-RU" altLang="ru-RU" sz="1800" dirty="0" smtClean="0">
                <a:solidFill>
                  <a:prstClr val="white"/>
                </a:solidFill>
                <a:latin typeface="Tahoma" panose="020B0604030504040204" pitchFamily="34" charset="0"/>
                <a:ea typeface="ＭＳ Ｐゴシック" panose="020B0600070205080204" pitchFamily="34" charset="-128"/>
                <a:cs typeface="Tahoma" panose="020B0604030504040204" pitchFamily="34" charset="0"/>
              </a:rPr>
              <a:t>Пакет 1</a:t>
            </a:r>
            <a:endParaRPr lang="ru-RU" altLang="ru-RU" sz="1800" dirty="0">
              <a:solidFill>
                <a:prstClr val="white"/>
              </a:solidFill>
              <a:latin typeface="Tahoma" panose="020B0604030504040204" pitchFamily="34" charset="0"/>
              <a:ea typeface="ＭＳ Ｐゴシック" panose="020B0600070205080204" pitchFamily="34" charset="-128"/>
              <a:cs typeface="Tahoma" panose="020B0604030504040204" pitchFamily="34" charset="0"/>
            </a:endParaRPr>
          </a:p>
          <a:p>
            <a:pPr>
              <a:defRPr/>
            </a:pPr>
            <a:endParaRPr lang="ru-RU" altLang="ru-RU" sz="1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" name="Рисунок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530" y="321500"/>
            <a:ext cx="503237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51520" y="4506965"/>
            <a:ext cx="18722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200" b="1" dirty="0" smtClean="0">
                <a:solidFill>
                  <a:prstClr val="white"/>
                </a:solidFill>
                <a:latin typeface="Tahoma" panose="020B0604030504040204" pitchFamily="34" charset="0"/>
                <a:ea typeface="ＭＳ Ｐゴシック" panose="020B0600070205080204" pitchFamily="34" charset="-128"/>
                <a:cs typeface="Tahoma" panose="020B0604030504040204" pitchFamily="34" charset="0"/>
              </a:rPr>
              <a:t>Новосибирск</a:t>
            </a:r>
          </a:p>
        </p:txBody>
      </p:sp>
    </p:spTree>
    <p:extLst>
      <p:ext uri="{BB962C8B-B14F-4D97-AF65-F5344CB8AC3E}">
        <p14:creationId xmlns:p14="http://schemas.microsoft.com/office/powerpoint/2010/main" val="2876443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926594" y="291037"/>
            <a:ext cx="7200801" cy="353884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685800">
              <a:tabLst>
                <a:tab pos="1258888" algn="l"/>
              </a:tabLst>
              <a:defRPr/>
            </a:pPr>
            <a:r>
              <a:rPr lang="ru-RU" altLang="ru-RU" sz="1200" b="1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ФОНД РАЗВИТИЯ МСП НОВОСИБИРСКОЙ ОБЛАСТИ</a:t>
            </a:r>
            <a:endParaRPr lang="ru-RU" altLang="ru-RU" sz="1200" b="1" dirty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defTabSz="685800">
              <a:tabLst>
                <a:tab pos="1258888" algn="l"/>
              </a:tabLst>
              <a:defRPr/>
            </a:pPr>
            <a:r>
              <a:rPr lang="ru-RU" altLang="ru-RU" sz="1200" b="1" dirty="0" smtClean="0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Для всех </a:t>
            </a:r>
            <a:r>
              <a:rPr lang="ru-RU" altLang="ru-RU" sz="1200" b="1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МСП</a:t>
            </a:r>
            <a:endParaRPr lang="ru-RU" altLang="ru-RU" sz="1200" b="1" dirty="0">
              <a:solidFill>
                <a:prstClr val="black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3" name="Рисунок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530" y="179057"/>
            <a:ext cx="503237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Прямая соединительная линия 3"/>
          <p:cNvCxnSpPr/>
          <p:nvPr/>
        </p:nvCxnSpPr>
        <p:spPr>
          <a:xfrm>
            <a:off x="1016605" y="726545"/>
            <a:ext cx="7965885" cy="0"/>
          </a:xfrm>
          <a:prstGeom prst="line">
            <a:avLst/>
          </a:prstGeom>
          <a:ln>
            <a:solidFill>
              <a:srgbClr val="006C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940680" y="906565"/>
            <a:ext cx="453142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Запуск программы </a:t>
            </a:r>
            <a:r>
              <a:rPr lang="ru-RU" sz="9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без </a:t>
            </a:r>
            <a:r>
              <a:rPr lang="ru-RU" sz="9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повторного </a:t>
            </a:r>
            <a:r>
              <a:rPr lang="ru-RU" sz="900" b="1" dirty="0" err="1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андеррайтинга</a:t>
            </a:r>
            <a:endParaRPr lang="ru-RU" sz="900" b="1" dirty="0" smtClean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b="1" dirty="0" smtClean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поручительство 5-15 млн рублей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endParaRPr lang="ru-RU" sz="900" b="1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Запуск </a:t>
            </a:r>
            <a:r>
              <a:rPr lang="ru-RU" sz="9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скоринговой</a:t>
            </a:r>
            <a:r>
              <a:rPr lang="ru-RU" sz="9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программы </a:t>
            </a:r>
            <a:endParaRPr lang="ru-RU" sz="9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b="1" dirty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поручительства до 5 </a:t>
            </a:r>
            <a:r>
              <a:rPr lang="ru-RU" sz="900" b="1" dirty="0" smtClean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млн рублей</a:t>
            </a:r>
            <a:endParaRPr lang="ru-RU" sz="900" b="1" dirty="0">
              <a:solidFill>
                <a:srgbClr val="006CB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максимальный объем поручительства до 50</a:t>
            </a:r>
            <a:r>
              <a:rPr lang="ru-RU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%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рассмотрение </a:t>
            </a:r>
            <a:r>
              <a:rPr lang="ru-RU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заявки до 1 </a:t>
            </a:r>
            <a:r>
              <a:rPr lang="ru-RU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дня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минимальный </a:t>
            </a:r>
            <a:r>
              <a:rPr lang="ru-RU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пакет документов (</a:t>
            </a:r>
            <a:r>
              <a:rPr lang="ru-RU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чек-лист)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стоимость </a:t>
            </a:r>
            <a:r>
              <a:rPr lang="ru-RU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поручительства 1% </a:t>
            </a:r>
            <a:r>
              <a:rPr lang="ru-RU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годовых</a:t>
            </a:r>
            <a:endParaRPr lang="ru-RU" sz="9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endParaRPr lang="ru-RU" sz="900" b="1" dirty="0" smtClean="0">
              <a:solidFill>
                <a:srgbClr val="006CB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Запуск упрощенной программы </a:t>
            </a:r>
            <a:endParaRPr lang="ru-RU" sz="9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b="1" dirty="0" smtClean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поручительство </a:t>
            </a:r>
            <a:r>
              <a:rPr lang="ru-RU" sz="900" b="1" dirty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 25 </a:t>
            </a:r>
            <a:r>
              <a:rPr lang="ru-RU" sz="900" b="1" dirty="0" smtClean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млн рублей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максимальный объем поручительства до 50%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рассмотрение заявки до 1 </a:t>
            </a:r>
            <a:r>
              <a:rPr lang="ru-RU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дня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минимальный </a:t>
            </a:r>
            <a:r>
              <a:rPr lang="ru-RU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пакет </a:t>
            </a:r>
            <a:r>
              <a:rPr lang="ru-RU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документов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стоимость </a:t>
            </a:r>
            <a:r>
              <a:rPr lang="ru-RU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поручительства 1% </a:t>
            </a:r>
            <a:r>
              <a:rPr lang="ru-RU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годовых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endParaRPr lang="ru-RU" sz="9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Прочие гарантийные и поручительские программы</a:t>
            </a:r>
            <a:endParaRPr lang="ru-RU" sz="9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endParaRPr lang="ru-RU" sz="9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endParaRPr lang="ru-RU" sz="9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endParaRPr lang="ru-RU" sz="9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endParaRPr lang="ru-RU" sz="900" b="1" dirty="0">
              <a:solidFill>
                <a:srgbClr val="006CB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652120" y="1215444"/>
            <a:ext cx="3330370" cy="126014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ru-RU" sz="9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Фонд развития малого и среднего предпринимательства Новосибирской </a:t>
            </a:r>
            <a:r>
              <a:rPr lang="ru-RU" sz="9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области</a:t>
            </a:r>
          </a:p>
          <a:p>
            <a:endParaRPr lang="ru-RU" sz="9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+7</a:t>
            </a:r>
            <a:r>
              <a:rPr lang="ru-RU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(383) </a:t>
            </a:r>
            <a:r>
              <a:rPr lang="ru-RU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222-60-41</a:t>
            </a:r>
          </a:p>
          <a:p>
            <a:r>
              <a:rPr lang="en-US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https://www.fondmsp.ru</a:t>
            </a:r>
            <a:r>
              <a:rPr lang="en-US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/</a:t>
            </a:r>
            <a:r>
              <a:rPr lang="ru-RU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ru-RU" sz="9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info@fondmsp.ru</a:t>
            </a:r>
            <a:endParaRPr lang="ru-RU" sz="9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г. Новосибирск </a:t>
            </a:r>
            <a:br>
              <a:rPr lang="ru-RU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ул. Орджоникидзе, 33</a:t>
            </a:r>
            <a:endParaRPr lang="ru-RU" sz="9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5" name="Picture 2" descr="C:\Users\User\Desktop\attention-512.png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GlowEdges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7125" y="919174"/>
            <a:ext cx="328667" cy="328667"/>
          </a:xfrm>
          <a:prstGeom prst="rect">
            <a:avLst/>
          </a:prstGeom>
          <a:noFill/>
          <a:ln>
            <a:noFill/>
          </a:ln>
          <a:extLst/>
        </p:spPr>
      </p:pic>
      <p:sp>
        <p:nvSpPr>
          <p:cNvPr id="17" name="Прямоугольник 16"/>
          <p:cNvSpPr/>
          <p:nvPr/>
        </p:nvSpPr>
        <p:spPr>
          <a:xfrm>
            <a:off x="6067398" y="906565"/>
            <a:ext cx="1170130" cy="353884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685800">
              <a:defRPr/>
            </a:pPr>
            <a:r>
              <a:rPr lang="ru-RU" altLang="ru-RU" sz="800" b="1" dirty="0" smtClean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ПОДРОБНЕЕ:</a:t>
            </a:r>
            <a:endParaRPr lang="ru-RU" altLang="ru-RU" sz="800" b="1" dirty="0">
              <a:solidFill>
                <a:srgbClr val="C0000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742130" y="2520589"/>
            <a:ext cx="3240360" cy="771241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685800">
              <a:defRPr/>
            </a:pPr>
            <a:r>
              <a:rPr lang="ru-RU" altLang="ru-RU" sz="800" b="1" dirty="0" smtClean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ШАГ 1</a:t>
            </a:r>
          </a:p>
          <a:p>
            <a:pPr defTabSz="685800">
              <a:defRPr/>
            </a:pPr>
            <a:r>
              <a:rPr lang="ru-RU" altLang="ru-RU" sz="800" b="1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Позвонить в Фонд</a:t>
            </a:r>
          </a:p>
          <a:p>
            <a:pPr defTabSz="685800">
              <a:defRPr/>
            </a:pPr>
            <a:endParaRPr lang="ru-RU" altLang="ru-RU" sz="800" b="1" dirty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lvl="0" defTabSz="685800">
              <a:defRPr/>
            </a:pPr>
            <a:r>
              <a:rPr lang="ru-RU" altLang="ru-RU" sz="800" b="1" dirty="0">
                <a:solidFill>
                  <a:srgbClr val="C00000"/>
                </a:solidFill>
                <a:latin typeface="Tahoma" panose="020B0604030504040204" pitchFamily="34" charset="0"/>
                <a:ea typeface="+mn-ea"/>
                <a:cs typeface="Tahoma" panose="020B0604030504040204" pitchFamily="34" charset="0"/>
              </a:rPr>
              <a:t>ШАГ </a:t>
            </a:r>
            <a:r>
              <a:rPr lang="ru-RU" altLang="ru-RU" sz="800" b="1" dirty="0" smtClean="0">
                <a:solidFill>
                  <a:srgbClr val="C00000"/>
                </a:solidFill>
                <a:latin typeface="Tahoma" panose="020B0604030504040204" pitchFamily="34" charset="0"/>
                <a:ea typeface="+mn-ea"/>
                <a:cs typeface="Tahoma" panose="020B0604030504040204" pitchFamily="34" charset="0"/>
              </a:rPr>
              <a:t>2</a:t>
            </a:r>
            <a:endParaRPr lang="ru-RU" altLang="ru-RU" sz="800" b="1" dirty="0">
              <a:solidFill>
                <a:srgbClr val="C00000"/>
              </a:solidFill>
              <a:latin typeface="Tahoma" panose="020B0604030504040204" pitchFamily="34" charset="0"/>
              <a:ea typeface="+mn-ea"/>
              <a:cs typeface="Tahoma" panose="020B0604030504040204" pitchFamily="34" charset="0"/>
            </a:endParaRPr>
          </a:p>
          <a:p>
            <a:pPr lvl="0" defTabSz="685800">
              <a:defRPr/>
            </a:pPr>
            <a:r>
              <a:rPr lang="ru-RU" altLang="ru-RU" sz="800" b="1" dirty="0" smtClean="0">
                <a:solidFill>
                  <a:srgbClr val="006CB5"/>
                </a:solidFill>
                <a:latin typeface="Tahoma" panose="020B0604030504040204" pitchFamily="34" charset="0"/>
                <a:ea typeface="+mn-ea"/>
                <a:cs typeface="Tahoma" panose="020B0604030504040204" pitchFamily="34" charset="0"/>
              </a:rPr>
              <a:t>Подготовить и подать заявку в Фонд</a:t>
            </a:r>
            <a:endParaRPr lang="ru-RU" altLang="ru-RU" sz="800" b="1" dirty="0" smtClean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defTabSz="685800">
              <a:defRPr/>
            </a:pPr>
            <a:endParaRPr lang="ru-RU" altLang="ru-RU" sz="800" b="1" dirty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744632" y="3471850"/>
            <a:ext cx="3240360" cy="1395155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685800">
              <a:defRPr/>
            </a:pPr>
            <a:r>
              <a:rPr lang="ru-RU" altLang="ru-RU" sz="800" b="1" dirty="0">
                <a:solidFill>
                  <a:srgbClr val="C00000"/>
                </a:solidFill>
                <a:latin typeface="Tahoma" panose="020B0604030504040204" pitchFamily="34" charset="0"/>
                <a:ea typeface="+mn-ea"/>
                <a:cs typeface="Tahoma" panose="020B0604030504040204" pitchFamily="34" charset="0"/>
              </a:rPr>
              <a:t>Итоги </a:t>
            </a:r>
            <a:r>
              <a:rPr lang="ru-RU" altLang="ru-RU" sz="800" b="1" dirty="0" smtClean="0">
                <a:solidFill>
                  <a:srgbClr val="C00000"/>
                </a:solidFill>
                <a:latin typeface="Tahoma" panose="020B0604030504040204" pitchFamily="34" charset="0"/>
                <a:ea typeface="+mn-ea"/>
                <a:cs typeface="Tahoma" panose="020B0604030504040204" pitchFamily="34" charset="0"/>
              </a:rPr>
              <a:t>господдержки</a:t>
            </a:r>
          </a:p>
          <a:p>
            <a:pPr defTabSz="685800">
              <a:defRPr/>
            </a:pPr>
            <a:r>
              <a:rPr lang="ru-RU" altLang="ru-RU" sz="800" b="1" dirty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</a:t>
            </a:r>
            <a:r>
              <a:rPr lang="ru-RU" altLang="ru-RU" sz="800" b="1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ринято </a:t>
            </a:r>
            <a:r>
              <a:rPr lang="ru-RU" altLang="ru-RU" sz="800" b="1" dirty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53 решения </a:t>
            </a:r>
            <a:r>
              <a:rPr lang="ru-RU" altLang="ru-RU" sz="800" b="1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о </a:t>
            </a:r>
            <a:r>
              <a:rPr lang="ru-RU" altLang="ru-RU" sz="800" b="1" dirty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пролонгации договора поручительства при приостановлении кредитного договора на льготный период (кредитные каникулы до 6 месяцев</a:t>
            </a:r>
            <a:r>
              <a:rPr lang="ru-RU" altLang="ru-RU" sz="800" b="1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)</a:t>
            </a:r>
          </a:p>
          <a:p>
            <a:pPr defTabSz="685800">
              <a:defRPr/>
            </a:pPr>
            <a:endParaRPr lang="ru-RU" altLang="ru-RU" sz="800" b="1" dirty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defTabSz="685800">
              <a:defRPr/>
            </a:pPr>
            <a:r>
              <a:rPr lang="ru-RU" altLang="ru-RU" sz="800" b="1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Подписаны </a:t>
            </a:r>
            <a:r>
              <a:rPr lang="ru-RU" altLang="ru-RU" sz="800" b="1" dirty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34 дополнительных соглашений </a:t>
            </a:r>
            <a:r>
              <a:rPr lang="ru-RU" altLang="ru-RU" sz="800" b="1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о </a:t>
            </a:r>
            <a:r>
              <a:rPr lang="ru-RU" altLang="ru-RU" sz="800" b="1" dirty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пролонгации действия договора поручительства при приостановлении кредитного договора на льготный период (кредитные каникулы до 6 месяцев</a:t>
            </a:r>
            <a:r>
              <a:rPr lang="ru-RU" altLang="ru-RU" sz="800" b="1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)</a:t>
            </a:r>
            <a:endParaRPr lang="ru-RU" altLang="ru-RU" sz="800" b="1" dirty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3791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926594" y="291037"/>
            <a:ext cx="7200801" cy="353884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685800">
              <a:tabLst>
                <a:tab pos="1258888" algn="l"/>
              </a:tabLst>
              <a:defRPr/>
            </a:pPr>
            <a:r>
              <a:rPr lang="ru-RU" altLang="ru-RU" sz="1200" b="1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ФОНД МИКРОФИНАНСИРОВАНИЯ НОВОСИБИРСКОЙ ОБЛАСТИ</a:t>
            </a:r>
            <a:endParaRPr lang="ru-RU" altLang="ru-RU" sz="1200" b="1" dirty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defTabSz="685800">
              <a:tabLst>
                <a:tab pos="1258888" algn="l"/>
              </a:tabLst>
              <a:defRPr/>
            </a:pPr>
            <a:r>
              <a:rPr lang="ru-RU" altLang="ru-RU" sz="1200" b="1" dirty="0" smtClean="0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Для всех </a:t>
            </a:r>
            <a:r>
              <a:rPr lang="ru-RU" altLang="ru-RU" sz="1200" b="1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МСП</a:t>
            </a:r>
            <a:endParaRPr lang="ru-RU" altLang="ru-RU" sz="1200" b="1" dirty="0">
              <a:solidFill>
                <a:prstClr val="black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3" name="Рисунок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530" y="179057"/>
            <a:ext cx="503237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Прямая соединительная линия 3"/>
          <p:cNvCxnSpPr/>
          <p:nvPr/>
        </p:nvCxnSpPr>
        <p:spPr>
          <a:xfrm>
            <a:off x="1016605" y="726545"/>
            <a:ext cx="7965885" cy="0"/>
          </a:xfrm>
          <a:prstGeom prst="line">
            <a:avLst/>
          </a:prstGeom>
          <a:ln>
            <a:solidFill>
              <a:srgbClr val="006C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940680" y="906565"/>
            <a:ext cx="4531420" cy="27238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Запуск </a:t>
            </a:r>
            <a:r>
              <a:rPr lang="ru-RU" sz="9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рассмотрения </a:t>
            </a:r>
            <a:r>
              <a:rPr lang="ru-RU" sz="9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заявок </a:t>
            </a:r>
            <a:r>
              <a:rPr lang="ru-RU" sz="9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 </a:t>
            </a:r>
            <a:r>
              <a:rPr lang="ru-RU" sz="9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изменение графиков гашения основного долга в части продления сроков </a:t>
            </a:r>
            <a:r>
              <a:rPr lang="ru-RU" sz="900" b="1" dirty="0" err="1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микрозайма</a:t>
            </a:r>
            <a:r>
              <a:rPr lang="ru-RU" sz="9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ru-RU" sz="900" b="1" dirty="0" smtClean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b="1" dirty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 3-х лет </a:t>
            </a:r>
            <a:r>
              <a:rPr lang="ru-RU" sz="900" b="1" dirty="0" smtClean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договор до 3 лет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b="1" dirty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более 3-х лет </a:t>
            </a:r>
            <a:r>
              <a:rPr lang="ru-RU" sz="900" b="1" dirty="0" smtClean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договор на </a:t>
            </a:r>
            <a:r>
              <a:rPr lang="ru-RU" sz="900" b="1" dirty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 </a:t>
            </a:r>
            <a:r>
              <a:rPr lang="ru-RU" sz="900" b="1" dirty="0" smtClean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года</a:t>
            </a:r>
            <a:endParaRPr lang="ru-RU" sz="900" b="1" dirty="0">
              <a:solidFill>
                <a:srgbClr val="006CB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endParaRPr lang="ru-RU" sz="900" b="1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Увеличение </a:t>
            </a:r>
            <a:r>
              <a:rPr lang="ru-RU" sz="9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максимально </a:t>
            </a:r>
            <a:r>
              <a:rPr lang="ru-RU" sz="9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возможной суммы </a:t>
            </a:r>
            <a:r>
              <a:rPr lang="ru-RU" sz="900" b="1" dirty="0" err="1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микрозайма</a:t>
            </a:r>
            <a:r>
              <a:rPr lang="ru-RU" sz="9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 цели пополнения оборотных средств </a:t>
            </a:r>
            <a:endParaRPr lang="ru-RU" sz="900" b="1" dirty="0" smtClean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b="1" dirty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 200 </a:t>
            </a:r>
            <a:r>
              <a:rPr lang="ru-RU" sz="900" b="1" dirty="0" err="1" smtClean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тыс</a:t>
            </a:r>
            <a:r>
              <a:rPr lang="ru-RU" sz="900" b="1" dirty="0" smtClean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рублей </a:t>
            </a:r>
            <a:r>
              <a:rPr lang="ru-RU" sz="900" b="1" dirty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 300 </a:t>
            </a:r>
            <a:r>
              <a:rPr lang="ru-RU" sz="900" b="1" dirty="0" err="1" smtClean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тыс</a:t>
            </a:r>
            <a:r>
              <a:rPr lang="ru-RU" sz="900" b="1" dirty="0" smtClean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рублей</a:t>
            </a:r>
            <a:endParaRPr lang="ru-RU" sz="900" b="1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 </a:t>
            </a:r>
            <a:r>
              <a:rPr lang="ru-RU" sz="9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работающего при численности не более 3-х </a:t>
            </a:r>
            <a:r>
              <a:rPr lang="ru-RU" sz="9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человек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endParaRPr lang="ru-RU" sz="9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Увеличение </a:t>
            </a:r>
            <a:r>
              <a:rPr lang="ru-RU" sz="9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максимальной </a:t>
            </a:r>
            <a:r>
              <a:rPr lang="ru-RU" sz="9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возможной суммы </a:t>
            </a:r>
            <a:r>
              <a:rPr lang="ru-RU" sz="9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микрозайма</a:t>
            </a:r>
            <a:r>
              <a:rPr lang="ru-RU" sz="9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без залога </a:t>
            </a:r>
            <a:endParaRPr lang="ru-RU" sz="9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b="1" dirty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 100 </a:t>
            </a:r>
            <a:r>
              <a:rPr lang="ru-RU" sz="900" b="1" dirty="0" err="1" smtClean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тыс</a:t>
            </a:r>
            <a:r>
              <a:rPr lang="ru-RU" sz="900" b="1" dirty="0" smtClean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рублей </a:t>
            </a:r>
            <a:r>
              <a:rPr lang="ru-RU" sz="900" b="1" dirty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 </a:t>
            </a:r>
            <a:r>
              <a:rPr lang="ru-RU" sz="900" b="1" dirty="0" smtClean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200-300 </a:t>
            </a:r>
            <a:r>
              <a:rPr lang="ru-RU" sz="900" b="1" dirty="0" err="1" smtClean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тыс</a:t>
            </a:r>
            <a:r>
              <a:rPr lang="ru-RU" sz="900" b="1" dirty="0" smtClean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рублей </a:t>
            </a:r>
            <a:endParaRPr lang="ru-RU" sz="900" b="1" dirty="0">
              <a:solidFill>
                <a:srgbClr val="006CB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для </a:t>
            </a:r>
            <a:r>
              <a:rPr lang="ru-RU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наиболее пострадавших </a:t>
            </a:r>
            <a:r>
              <a:rPr lang="ru-RU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отраслей</a:t>
            </a:r>
            <a:endParaRPr lang="ru-RU" sz="9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endParaRPr lang="ru-RU" sz="9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Прочие программы</a:t>
            </a:r>
            <a:endParaRPr lang="ru-RU" sz="9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endParaRPr lang="ru-RU" sz="9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endParaRPr lang="ru-RU" sz="9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endParaRPr lang="ru-RU" sz="9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endParaRPr lang="ru-RU" sz="900" b="1" dirty="0">
              <a:solidFill>
                <a:srgbClr val="006CB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652120" y="1215444"/>
            <a:ext cx="3330370" cy="1266296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ru-RU" sz="9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Фонд </a:t>
            </a:r>
            <a:r>
              <a:rPr lang="ru-RU" sz="9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микрофинансирования </a:t>
            </a:r>
            <a:endParaRPr lang="ru-RU" sz="9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9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Новосибирской области</a:t>
            </a:r>
          </a:p>
          <a:p>
            <a:endParaRPr lang="ru-RU" sz="9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+7 (383</a:t>
            </a:r>
            <a:r>
              <a:rPr lang="ru-RU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</a:t>
            </a:r>
            <a:r>
              <a:rPr lang="ru-RU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209-13-33</a:t>
            </a:r>
          </a:p>
          <a:p>
            <a:r>
              <a:rPr lang="en-US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https://www.microfund.ru/</a:t>
            </a:r>
            <a:endParaRPr lang="ru-RU" sz="9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hlinkClick r:id="rId3"/>
            </a:endParaRPr>
          </a:p>
          <a:p>
            <a:r>
              <a:rPr lang="en-US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info@microfund.ru</a:t>
            </a:r>
            <a:r>
              <a:rPr lang="ru-RU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ru-RU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</a:t>
            </a:r>
            <a:r>
              <a:rPr lang="ru-RU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ru-RU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Новосибирск</a:t>
            </a:r>
            <a:r>
              <a:rPr lang="ru-RU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</a:p>
          <a:p>
            <a:r>
              <a:rPr lang="ru-RU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ул. Депутатская, дом 48, офис </a:t>
            </a:r>
            <a:r>
              <a:rPr lang="ru-RU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610</a:t>
            </a:r>
            <a:endParaRPr lang="ru-RU" sz="9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5" name="Picture 2" descr="C:\Users\User\Desktop\attention-512.pn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GlowEdges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7125" y="919174"/>
            <a:ext cx="328667" cy="328667"/>
          </a:xfrm>
          <a:prstGeom prst="rect">
            <a:avLst/>
          </a:prstGeom>
          <a:noFill/>
          <a:ln>
            <a:noFill/>
          </a:ln>
          <a:extLst/>
        </p:spPr>
      </p:pic>
      <p:sp>
        <p:nvSpPr>
          <p:cNvPr id="17" name="Прямоугольник 16"/>
          <p:cNvSpPr/>
          <p:nvPr/>
        </p:nvSpPr>
        <p:spPr>
          <a:xfrm>
            <a:off x="6067398" y="906565"/>
            <a:ext cx="1170130" cy="353884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685800">
              <a:defRPr/>
            </a:pPr>
            <a:r>
              <a:rPr lang="ru-RU" altLang="ru-RU" sz="800" b="1" dirty="0" smtClean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ПОДРОБНЕЕ:</a:t>
            </a:r>
            <a:endParaRPr lang="ru-RU" altLang="ru-RU" sz="800" b="1" dirty="0">
              <a:solidFill>
                <a:srgbClr val="C0000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742130" y="2571750"/>
            <a:ext cx="3240360" cy="771241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685800">
              <a:defRPr/>
            </a:pPr>
            <a:r>
              <a:rPr lang="ru-RU" altLang="ru-RU" sz="800" b="1" dirty="0" smtClean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ШАГ 1</a:t>
            </a:r>
          </a:p>
          <a:p>
            <a:pPr defTabSz="685800">
              <a:defRPr/>
            </a:pPr>
            <a:r>
              <a:rPr lang="ru-RU" altLang="ru-RU" sz="800" b="1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Позвонить в Фонд</a:t>
            </a:r>
          </a:p>
          <a:p>
            <a:pPr defTabSz="685800">
              <a:defRPr/>
            </a:pPr>
            <a:endParaRPr lang="ru-RU" altLang="ru-RU" sz="800" b="1" dirty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lvl="0" defTabSz="685800">
              <a:defRPr/>
            </a:pPr>
            <a:r>
              <a:rPr lang="ru-RU" altLang="ru-RU" sz="800" b="1" dirty="0">
                <a:solidFill>
                  <a:srgbClr val="C00000"/>
                </a:solidFill>
                <a:latin typeface="Tahoma" panose="020B0604030504040204" pitchFamily="34" charset="0"/>
                <a:ea typeface="+mn-ea"/>
                <a:cs typeface="Tahoma" panose="020B0604030504040204" pitchFamily="34" charset="0"/>
              </a:rPr>
              <a:t>ШАГ </a:t>
            </a:r>
            <a:r>
              <a:rPr lang="ru-RU" altLang="ru-RU" sz="800" b="1" dirty="0" smtClean="0">
                <a:solidFill>
                  <a:srgbClr val="C00000"/>
                </a:solidFill>
                <a:latin typeface="Tahoma" panose="020B0604030504040204" pitchFamily="34" charset="0"/>
                <a:ea typeface="+mn-ea"/>
                <a:cs typeface="Tahoma" panose="020B0604030504040204" pitchFamily="34" charset="0"/>
              </a:rPr>
              <a:t>2</a:t>
            </a:r>
            <a:endParaRPr lang="ru-RU" altLang="ru-RU" sz="800" b="1" dirty="0">
              <a:solidFill>
                <a:srgbClr val="C00000"/>
              </a:solidFill>
              <a:latin typeface="Tahoma" panose="020B0604030504040204" pitchFamily="34" charset="0"/>
              <a:ea typeface="+mn-ea"/>
              <a:cs typeface="Tahoma" panose="020B0604030504040204" pitchFamily="34" charset="0"/>
            </a:endParaRPr>
          </a:p>
          <a:p>
            <a:pPr lvl="0" defTabSz="685800">
              <a:defRPr/>
            </a:pPr>
            <a:r>
              <a:rPr lang="ru-RU" altLang="ru-RU" sz="800" b="1" dirty="0" smtClean="0">
                <a:solidFill>
                  <a:srgbClr val="006CB5"/>
                </a:solidFill>
                <a:latin typeface="Tahoma" panose="020B0604030504040204" pitchFamily="34" charset="0"/>
                <a:ea typeface="+mn-ea"/>
                <a:cs typeface="Tahoma" panose="020B0604030504040204" pitchFamily="34" charset="0"/>
              </a:rPr>
              <a:t>Подготовить и подать заявку в Фонд</a:t>
            </a:r>
            <a:endParaRPr lang="ru-RU" altLang="ru-RU" sz="800" b="1" dirty="0" smtClean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defTabSz="685800">
              <a:defRPr/>
            </a:pPr>
            <a:endParaRPr lang="ru-RU" altLang="ru-RU" sz="800" b="1" dirty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744632" y="3471851"/>
            <a:ext cx="3240360" cy="990110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685800">
              <a:defRPr/>
            </a:pPr>
            <a:r>
              <a:rPr lang="ru-RU" altLang="ru-RU" sz="800" b="1" dirty="0">
                <a:solidFill>
                  <a:srgbClr val="C00000"/>
                </a:solidFill>
                <a:latin typeface="Tahoma" panose="020B0604030504040204" pitchFamily="34" charset="0"/>
                <a:ea typeface="+mn-ea"/>
                <a:cs typeface="Tahoma" panose="020B0604030504040204" pitchFamily="34" charset="0"/>
              </a:rPr>
              <a:t>Итоги </a:t>
            </a:r>
            <a:r>
              <a:rPr lang="ru-RU" altLang="ru-RU" sz="800" b="1" dirty="0" smtClean="0">
                <a:solidFill>
                  <a:srgbClr val="C00000"/>
                </a:solidFill>
                <a:latin typeface="Tahoma" panose="020B0604030504040204" pitchFamily="34" charset="0"/>
                <a:ea typeface="+mn-ea"/>
                <a:cs typeface="Tahoma" panose="020B0604030504040204" pitchFamily="34" charset="0"/>
              </a:rPr>
              <a:t>господдержки</a:t>
            </a:r>
          </a:p>
          <a:p>
            <a:pPr defTabSz="685800">
              <a:defRPr/>
            </a:pPr>
            <a:r>
              <a:rPr lang="ru-RU" altLang="ru-RU" sz="800" b="1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Поступило 56 </a:t>
            </a:r>
            <a:r>
              <a:rPr lang="ru-RU" altLang="ru-RU" sz="800" b="1" dirty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обращений на изменение графиков гашения </a:t>
            </a:r>
            <a:r>
              <a:rPr lang="ru-RU" altLang="ru-RU" sz="800" b="1" dirty="0" err="1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микрозаймов</a:t>
            </a:r>
            <a:endParaRPr lang="ru-RU" altLang="ru-RU" sz="800" b="1" dirty="0" smtClean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defTabSz="685800">
              <a:defRPr/>
            </a:pPr>
            <a:endParaRPr lang="ru-RU" altLang="ru-RU" sz="800" b="1" dirty="0" smtClean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defTabSz="685800">
              <a:defRPr/>
            </a:pPr>
            <a:r>
              <a:rPr lang="ru-RU" altLang="ru-RU" sz="800" b="1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Выдано </a:t>
            </a:r>
            <a:r>
              <a:rPr lang="ru-RU" altLang="ru-RU" sz="800" b="1" dirty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 </a:t>
            </a:r>
            <a:r>
              <a:rPr lang="ru-RU" altLang="ru-RU" sz="800" b="1" dirty="0" err="1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беззалоговых</a:t>
            </a:r>
            <a:r>
              <a:rPr lang="ru-RU" altLang="ru-RU" sz="800" b="1" dirty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altLang="ru-RU" sz="800" b="1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займов</a:t>
            </a:r>
          </a:p>
          <a:p>
            <a:pPr defTabSz="685800">
              <a:defRPr/>
            </a:pPr>
            <a:endParaRPr lang="ru-RU" altLang="ru-RU" sz="800" b="1" dirty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defTabSz="685800">
              <a:defRPr/>
            </a:pPr>
            <a:r>
              <a:rPr lang="ru-RU" altLang="ru-RU" sz="800" b="1" dirty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</a:t>
            </a:r>
            <a:r>
              <a:rPr lang="ru-RU" altLang="ru-RU" sz="800" b="1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оступило </a:t>
            </a:r>
            <a:r>
              <a:rPr lang="ru-RU" altLang="ru-RU" sz="800" b="1" dirty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18 заявок на кредит на оборотные средства</a:t>
            </a:r>
          </a:p>
          <a:p>
            <a:pPr defTabSz="685800">
              <a:defRPr/>
            </a:pPr>
            <a:endParaRPr lang="ru-RU" altLang="ru-RU" sz="800" b="1" dirty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4319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926594" y="291037"/>
            <a:ext cx="7200801" cy="353884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685800">
              <a:tabLst>
                <a:tab pos="1258888" algn="l"/>
              </a:tabLst>
              <a:defRPr/>
            </a:pPr>
            <a:r>
              <a:rPr lang="ru-RU" altLang="ru-RU" sz="1200" b="1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ПОДДЕРЖКА ЗАНЯТОСТИ В НОВОСИБИРСКОЙ ОБЛАСТИ</a:t>
            </a:r>
            <a:endParaRPr lang="ru-RU" altLang="ru-RU" sz="1200" b="1" dirty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defTabSz="685800">
              <a:tabLst>
                <a:tab pos="1258888" algn="l"/>
              </a:tabLst>
              <a:defRPr/>
            </a:pPr>
            <a:r>
              <a:rPr lang="ru-RU" altLang="ru-RU" sz="1200" b="1" dirty="0" smtClean="0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Для всех </a:t>
            </a:r>
            <a:r>
              <a:rPr lang="ru-RU" altLang="ru-RU" sz="1200" b="1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ЮЛ и ИП</a:t>
            </a:r>
            <a:endParaRPr lang="ru-RU" altLang="ru-RU" sz="1200" b="1" dirty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3" name="Рисунок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530" y="179057"/>
            <a:ext cx="503237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Прямая соединительная линия 3"/>
          <p:cNvCxnSpPr/>
          <p:nvPr/>
        </p:nvCxnSpPr>
        <p:spPr>
          <a:xfrm>
            <a:off x="1016605" y="726545"/>
            <a:ext cx="7965885" cy="0"/>
          </a:xfrm>
          <a:prstGeom prst="line">
            <a:avLst/>
          </a:prstGeom>
          <a:ln>
            <a:solidFill>
              <a:srgbClr val="006C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940680" y="771550"/>
            <a:ext cx="4531420" cy="43858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dirty="0" smtClean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Возмещение работодателям расходов </a:t>
            </a:r>
            <a:r>
              <a:rPr lang="ru-RU" sz="900" dirty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 оплату труда </a:t>
            </a:r>
            <a:r>
              <a:rPr lang="ru-RU" sz="9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работников из числа уволенных из иных </a:t>
            </a:r>
            <a:r>
              <a:rPr lang="ru-RU" sz="9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организаций, </a:t>
            </a:r>
            <a:r>
              <a:rPr lang="ru-RU" sz="9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выпускников профессиональных образовательных организаций и безработных </a:t>
            </a:r>
            <a:r>
              <a:rPr lang="ru-RU" sz="9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граждан</a:t>
            </a:r>
            <a:r>
              <a:rPr lang="ru-RU" sz="9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900" dirty="0" smtClean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(50</a:t>
            </a:r>
            <a:r>
              <a:rPr lang="ru-RU" sz="900" dirty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% размера среднемесячной начисленной заработной платы за 2019 </a:t>
            </a:r>
            <a:r>
              <a:rPr lang="ru-RU" sz="900" dirty="0" smtClean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год)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endParaRPr lang="ru-RU" sz="900" dirty="0">
              <a:solidFill>
                <a:srgbClr val="006CB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dirty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Временное трудоустройство </a:t>
            </a:r>
            <a:r>
              <a:rPr lang="ru-RU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безработных граждан, испытывающих трудности в поиске </a:t>
            </a:r>
            <a:r>
              <a:rPr lang="ru-RU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работы</a:t>
            </a:r>
            <a:endParaRPr lang="ru-RU" sz="9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endParaRPr lang="ru-RU" sz="900" dirty="0">
              <a:solidFill>
                <a:srgbClr val="006CB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Оказание </a:t>
            </a:r>
            <a:r>
              <a:rPr lang="ru-RU" sz="900" dirty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единовременной финансовой помощи </a:t>
            </a:r>
            <a:r>
              <a:rPr lang="ru-RU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потерявшим работу гражданам на организацию малого предпринимательства и самостоятельной </a:t>
            </a:r>
            <a:r>
              <a:rPr lang="ru-RU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занятости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endParaRPr lang="ru-RU" sz="9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Содействие гражданам, открывшим собственное </a:t>
            </a:r>
            <a:r>
              <a:rPr lang="ru-RU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дело, в </a:t>
            </a:r>
            <a:r>
              <a:rPr lang="ru-RU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создании дополнительных рабочих мест для трудоустройства безработных </a:t>
            </a:r>
            <a:r>
              <a:rPr lang="ru-RU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граждан </a:t>
            </a:r>
            <a:r>
              <a:rPr lang="ru-RU" sz="900" dirty="0" smtClean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(компенсация расходов)</a:t>
            </a:r>
            <a:endParaRPr lang="ru-RU" sz="900" dirty="0">
              <a:solidFill>
                <a:srgbClr val="006CB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endParaRPr lang="ru-RU" sz="9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Прохождение профессионального обучения и получение дополнительного профессионального образования безработных </a:t>
            </a:r>
            <a:r>
              <a:rPr lang="ru-RU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граждан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endParaRPr lang="ru-RU" sz="9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Профессиональное обучение и дополнительное профессиональное образование граждан </a:t>
            </a:r>
            <a:r>
              <a:rPr lang="ru-RU" sz="900" dirty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возрасте 50-ти лет и старше</a:t>
            </a:r>
            <a:r>
              <a:rPr lang="ru-RU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а также граждан </a:t>
            </a:r>
            <a:r>
              <a:rPr lang="ru-RU" sz="9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предпенсионного</a:t>
            </a:r>
            <a:r>
              <a:rPr lang="ru-RU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возраста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endParaRPr lang="ru-RU" sz="900" b="1" dirty="0" smtClean="0">
              <a:solidFill>
                <a:srgbClr val="006CB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Профессиональное обучение и дополнительное профессиональное </a:t>
            </a:r>
            <a:r>
              <a:rPr lang="ru-RU" sz="900" dirty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образование женщин</a:t>
            </a:r>
            <a:r>
              <a:rPr lang="ru-RU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имеющих детей дошкольного </a:t>
            </a:r>
            <a:r>
              <a:rPr lang="ru-RU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возраста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endParaRPr lang="ru-RU" sz="9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Проведение оплачиваемых </a:t>
            </a:r>
            <a:r>
              <a:rPr lang="ru-RU" sz="900" dirty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общественных работ </a:t>
            </a:r>
            <a:r>
              <a:rPr lang="ru-RU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для граждан, признанных в установленном порядке безработными, и граждан, ищущих </a:t>
            </a:r>
            <a:r>
              <a:rPr lang="ru-RU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работу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endParaRPr lang="ru-RU" sz="9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dirty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Переобучение, повышение квалификации </a:t>
            </a:r>
            <a:r>
              <a:rPr lang="ru-RU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работников предприятий </a:t>
            </a:r>
            <a:r>
              <a:rPr lang="ru-RU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участников </a:t>
            </a:r>
            <a:r>
              <a:rPr lang="ru-RU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региональных проектов в целях поддержки занятости и повышения эффективности рынка труда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5652120" y="1080429"/>
            <a:ext cx="3330370" cy="1266296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ru-RU" sz="9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Министерство труда и социального развития Новосибирской </a:t>
            </a:r>
            <a:r>
              <a:rPr lang="ru-RU" sz="9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области</a:t>
            </a:r>
            <a:endParaRPr lang="ru-RU" sz="9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900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8-800-100-00-82 горячая линия</a:t>
            </a:r>
            <a:endParaRPr lang="ru-RU" sz="900" dirty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+7 (383</a:t>
            </a:r>
            <a:r>
              <a:rPr lang="ru-RU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</a:t>
            </a:r>
            <a:r>
              <a:rPr lang="ru-RU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238-75-10</a:t>
            </a:r>
          </a:p>
          <a:p>
            <a:r>
              <a:rPr lang="en-US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http://mtsr.nso.ru</a:t>
            </a:r>
            <a:r>
              <a:rPr lang="en-US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/</a:t>
            </a:r>
            <a:endParaRPr lang="ru-RU" sz="9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hlinkClick r:id="rId3"/>
            </a:endParaRPr>
          </a:p>
          <a:p>
            <a:r>
              <a:rPr lang="en-US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uszn@nso.ru</a:t>
            </a:r>
            <a:endParaRPr lang="ru-RU" sz="9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</a:t>
            </a:r>
            <a:r>
              <a:rPr lang="ru-RU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ru-RU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Новосибирск</a:t>
            </a:r>
            <a:r>
              <a:rPr lang="ru-RU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</a:p>
          <a:p>
            <a:r>
              <a:rPr lang="ru-RU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</a:t>
            </a:r>
            <a:r>
              <a:rPr lang="ru-RU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л. </a:t>
            </a:r>
            <a:r>
              <a:rPr lang="ru-RU" sz="9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Серебренниковская</a:t>
            </a:r>
            <a:r>
              <a:rPr lang="ru-RU" sz="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д.6</a:t>
            </a:r>
          </a:p>
        </p:txBody>
      </p:sp>
      <p:pic>
        <p:nvPicPr>
          <p:cNvPr id="15" name="Picture 2" descr="C:\Users\User\Desktop\attention-512.png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GlowEdges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7125" y="784159"/>
            <a:ext cx="328667" cy="328667"/>
          </a:xfrm>
          <a:prstGeom prst="rect">
            <a:avLst/>
          </a:prstGeom>
          <a:noFill/>
          <a:ln>
            <a:noFill/>
          </a:ln>
          <a:extLst/>
        </p:spPr>
      </p:pic>
      <p:sp>
        <p:nvSpPr>
          <p:cNvPr id="17" name="Прямоугольник 16"/>
          <p:cNvSpPr/>
          <p:nvPr/>
        </p:nvSpPr>
        <p:spPr>
          <a:xfrm>
            <a:off x="6067398" y="771550"/>
            <a:ext cx="1170130" cy="353884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685800">
              <a:defRPr/>
            </a:pPr>
            <a:r>
              <a:rPr lang="ru-RU" altLang="ru-RU" sz="800" b="1" dirty="0" smtClean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ПОДРОБНЕЕ:</a:t>
            </a:r>
            <a:endParaRPr lang="ru-RU" altLang="ru-RU" sz="800" b="1" dirty="0">
              <a:solidFill>
                <a:srgbClr val="C0000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742130" y="2346725"/>
            <a:ext cx="3240360" cy="720080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685800">
              <a:defRPr/>
            </a:pPr>
            <a:r>
              <a:rPr lang="ru-RU" altLang="ru-RU" sz="800" b="1" dirty="0" smtClean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ШАГ 1</a:t>
            </a:r>
          </a:p>
          <a:p>
            <a:pPr defTabSz="685800">
              <a:defRPr/>
            </a:pPr>
            <a:r>
              <a:rPr lang="ru-RU" altLang="ru-RU" sz="800" b="1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Позвонить в Министерство</a:t>
            </a:r>
          </a:p>
          <a:p>
            <a:pPr defTabSz="685800">
              <a:defRPr/>
            </a:pPr>
            <a:endParaRPr lang="ru-RU" altLang="ru-RU" sz="800" b="1" dirty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lvl="0" defTabSz="685800">
              <a:defRPr/>
            </a:pPr>
            <a:r>
              <a:rPr lang="ru-RU" altLang="ru-RU" sz="800" b="1" dirty="0">
                <a:solidFill>
                  <a:srgbClr val="C00000"/>
                </a:solidFill>
                <a:latin typeface="Tahoma" panose="020B0604030504040204" pitchFamily="34" charset="0"/>
                <a:ea typeface="+mn-ea"/>
                <a:cs typeface="Tahoma" panose="020B0604030504040204" pitchFamily="34" charset="0"/>
              </a:rPr>
              <a:t>ШАГ </a:t>
            </a:r>
            <a:r>
              <a:rPr lang="ru-RU" altLang="ru-RU" sz="800" b="1" dirty="0" smtClean="0">
                <a:solidFill>
                  <a:srgbClr val="C00000"/>
                </a:solidFill>
                <a:latin typeface="Tahoma" panose="020B0604030504040204" pitchFamily="34" charset="0"/>
                <a:ea typeface="+mn-ea"/>
                <a:cs typeface="Tahoma" panose="020B0604030504040204" pitchFamily="34" charset="0"/>
              </a:rPr>
              <a:t>2</a:t>
            </a:r>
            <a:endParaRPr lang="ru-RU" altLang="ru-RU" sz="800" b="1" dirty="0">
              <a:solidFill>
                <a:srgbClr val="C00000"/>
              </a:solidFill>
              <a:latin typeface="Tahoma" panose="020B0604030504040204" pitchFamily="34" charset="0"/>
              <a:ea typeface="+mn-ea"/>
              <a:cs typeface="Tahoma" panose="020B0604030504040204" pitchFamily="34" charset="0"/>
            </a:endParaRPr>
          </a:p>
          <a:p>
            <a:pPr lvl="0" defTabSz="685800">
              <a:defRPr/>
            </a:pPr>
            <a:r>
              <a:rPr lang="ru-RU" altLang="ru-RU" sz="800" b="1" dirty="0" smtClean="0">
                <a:solidFill>
                  <a:srgbClr val="006CB5"/>
                </a:solidFill>
                <a:latin typeface="Tahoma" panose="020B0604030504040204" pitchFamily="34" charset="0"/>
                <a:ea typeface="+mn-ea"/>
                <a:cs typeface="Tahoma" panose="020B0604030504040204" pitchFamily="34" charset="0"/>
              </a:rPr>
              <a:t>Подготовить и подать заявку</a:t>
            </a:r>
            <a:endParaRPr lang="ru-RU" altLang="ru-RU" sz="800" b="1" dirty="0" smtClean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defTabSz="685800">
              <a:defRPr/>
            </a:pPr>
            <a:endParaRPr lang="ru-RU" altLang="ru-RU" sz="800" b="1" dirty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744632" y="3156814"/>
            <a:ext cx="3240360" cy="1935215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685800">
              <a:defRPr/>
            </a:pPr>
            <a:r>
              <a:rPr lang="ru-RU" altLang="ru-RU" sz="800" b="1" dirty="0">
                <a:solidFill>
                  <a:srgbClr val="C00000"/>
                </a:solidFill>
                <a:latin typeface="Tahoma" panose="020B0604030504040204" pitchFamily="34" charset="0"/>
                <a:ea typeface="+mn-ea"/>
                <a:cs typeface="Tahoma" panose="020B0604030504040204" pitchFamily="34" charset="0"/>
              </a:rPr>
              <a:t>Итоги </a:t>
            </a:r>
            <a:r>
              <a:rPr lang="ru-RU" altLang="ru-RU" sz="800" b="1" dirty="0" smtClean="0">
                <a:solidFill>
                  <a:srgbClr val="C00000"/>
                </a:solidFill>
                <a:latin typeface="Tahoma" panose="020B0604030504040204" pitchFamily="34" charset="0"/>
                <a:ea typeface="+mn-ea"/>
                <a:cs typeface="Tahoma" panose="020B0604030504040204" pitchFamily="34" charset="0"/>
              </a:rPr>
              <a:t>господдержки</a:t>
            </a:r>
          </a:p>
          <a:p>
            <a:pPr defTabSz="685800">
              <a:defRPr/>
            </a:pPr>
            <a:r>
              <a:rPr lang="ru-RU" altLang="ru-RU" sz="800" b="1" dirty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На профессиональное обучение </a:t>
            </a:r>
            <a:r>
              <a:rPr lang="ru-RU" altLang="ru-RU" sz="800" b="1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направлены 2 123 </a:t>
            </a:r>
            <a:r>
              <a:rPr lang="ru-RU" altLang="ru-RU" sz="800" b="1" dirty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безработный </a:t>
            </a:r>
            <a:r>
              <a:rPr lang="ru-RU" altLang="ru-RU" sz="800" b="1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гражданин</a:t>
            </a:r>
          </a:p>
          <a:p>
            <a:pPr defTabSz="685800">
              <a:defRPr/>
            </a:pPr>
            <a:endParaRPr lang="ru-RU" altLang="ru-RU" sz="800" b="1" dirty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defTabSz="685800">
              <a:defRPr/>
            </a:pPr>
            <a:r>
              <a:rPr lang="ru-RU" altLang="ru-RU" sz="800" b="1" dirty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Организовано обучение 734 граждан в возрасте 50-ти лет и </a:t>
            </a:r>
            <a:r>
              <a:rPr lang="ru-RU" altLang="ru-RU" sz="800" b="1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старше</a:t>
            </a:r>
          </a:p>
          <a:p>
            <a:pPr defTabSz="685800">
              <a:defRPr/>
            </a:pPr>
            <a:endParaRPr lang="ru-RU" altLang="ru-RU" sz="800" b="1" dirty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defTabSz="685800">
              <a:defRPr/>
            </a:pPr>
            <a:r>
              <a:rPr lang="ru-RU" altLang="ru-RU" sz="800" b="1" dirty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Организовано обучение 342 женщины, имеющей детей дошкольного </a:t>
            </a:r>
            <a:r>
              <a:rPr lang="ru-RU" altLang="ru-RU" sz="800" b="1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возраста</a:t>
            </a:r>
          </a:p>
          <a:p>
            <a:pPr defTabSz="685800">
              <a:defRPr/>
            </a:pPr>
            <a:endParaRPr lang="ru-RU" altLang="ru-RU" sz="800" b="1" dirty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defTabSz="685800">
              <a:defRPr/>
            </a:pPr>
            <a:r>
              <a:rPr lang="ru-RU" altLang="ru-RU" sz="800" b="1" dirty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На оплачиваемые общественные работы </a:t>
            </a:r>
            <a:r>
              <a:rPr lang="ru-RU" altLang="ru-RU" sz="800" b="1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направлены </a:t>
            </a:r>
            <a:r>
              <a:rPr lang="ru-RU" altLang="ru-RU" sz="800" b="1" dirty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1238 </a:t>
            </a:r>
            <a:r>
              <a:rPr lang="ru-RU" altLang="ru-RU" sz="800" b="1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гражданин</a:t>
            </a:r>
          </a:p>
          <a:p>
            <a:pPr defTabSz="685800">
              <a:defRPr/>
            </a:pPr>
            <a:endParaRPr lang="ru-RU" altLang="ru-RU" sz="800" b="1" dirty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defTabSz="685800">
              <a:defRPr/>
            </a:pPr>
            <a:r>
              <a:rPr lang="ru-RU" altLang="ru-RU" sz="800" b="1" dirty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На временные работы направлены 476 безработных граждан</a:t>
            </a:r>
          </a:p>
        </p:txBody>
      </p:sp>
    </p:spTree>
    <p:extLst>
      <p:ext uri="{BB962C8B-B14F-4D97-AF65-F5344CB8AC3E}">
        <p14:creationId xmlns:p14="http://schemas.microsoft.com/office/powerpoint/2010/main" val="2138619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343400" cy="5143500"/>
          </a:xfrm>
          <a:prstGeom prst="rect">
            <a:avLst/>
          </a:prstGeom>
        </p:spPr>
      </p:pic>
      <p:sp>
        <p:nvSpPr>
          <p:cNvPr id="10" name="TextBox 7">
            <a:extLst>
              <a:ext uri="{FF2B5EF4-FFF2-40B4-BE49-F238E27FC236}">
                <a16:creationId xmlns:a16="http://schemas.microsoft.com/office/drawing/2014/main" id="{7CA869C1-E635-4591-8356-721CD853C2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1841" y="1626645"/>
            <a:ext cx="5760640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altLang="ru-RU" sz="1800" b="1" dirty="0" smtClean="0">
                <a:solidFill>
                  <a:srgbClr val="006CB5"/>
                </a:solidFill>
                <a:latin typeface="Tahoma" panose="020B0604030504040204" pitchFamily="34" charset="0"/>
                <a:ea typeface="ＭＳ Ｐゴシック" panose="020B0600070205080204" pitchFamily="34" charset="-128"/>
                <a:cs typeface="Tahoma" panose="020B0604030504040204" pitchFamily="34" charset="0"/>
              </a:rPr>
              <a:t>РЕАЛИЗУЕМЫЕ СОВМЕСТНО С НОВОСИБИРСКОЙ ОБЛАСТЬЮ</a:t>
            </a:r>
            <a:endParaRPr lang="ru-RU" altLang="ru-RU" sz="1800" b="1" dirty="0">
              <a:solidFill>
                <a:srgbClr val="006CB5"/>
              </a:solidFill>
              <a:latin typeface="Tahoma" panose="020B0604030504040204" pitchFamily="34" charset="0"/>
              <a:ea typeface="ＭＳ Ｐゴシック" panose="020B0600070205080204" pitchFamily="34" charset="-128"/>
              <a:cs typeface="Tahoma" panose="020B0604030504040204" pitchFamily="34" charset="0"/>
            </a:endParaRP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7CA869C1-E635-4591-8356-721CD853C2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1626645"/>
            <a:ext cx="3240360" cy="141577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altLang="ru-RU" sz="1800" b="1" dirty="0" smtClean="0">
                <a:solidFill>
                  <a:prstClr val="white"/>
                </a:solidFill>
                <a:latin typeface="Tahoma" panose="020B0604030504040204" pitchFamily="34" charset="0"/>
                <a:ea typeface="ＭＳ Ｐゴシック" panose="020B0600070205080204" pitchFamily="34" charset="-128"/>
                <a:cs typeface="Tahoma" panose="020B0604030504040204" pitchFamily="34" charset="0"/>
              </a:rPr>
              <a:t>ФЕДЕРАЛЬНЫЕ </a:t>
            </a:r>
          </a:p>
          <a:p>
            <a:pPr>
              <a:defRPr/>
            </a:pPr>
            <a:r>
              <a:rPr lang="ru-RU" altLang="ru-RU" sz="1800" b="1" dirty="0" smtClean="0">
                <a:solidFill>
                  <a:prstClr val="white"/>
                </a:solidFill>
                <a:latin typeface="Tahoma" panose="020B0604030504040204" pitchFamily="34" charset="0"/>
                <a:ea typeface="ＭＳ Ｐゴシック" panose="020B0600070205080204" pitchFamily="34" charset="-128"/>
                <a:cs typeface="Tahoma" panose="020B0604030504040204" pitchFamily="34" charset="0"/>
              </a:rPr>
              <a:t>МЕРЫ ПОДДЕРЖКИ</a:t>
            </a:r>
          </a:p>
          <a:p>
            <a:pPr>
              <a:defRPr/>
            </a:pPr>
            <a:endParaRPr lang="ru-RU" altLang="ru-RU" sz="1800" b="1" dirty="0">
              <a:solidFill>
                <a:prstClr val="white"/>
              </a:solidFill>
              <a:latin typeface="Tahoma" panose="020B0604030504040204" pitchFamily="34" charset="0"/>
              <a:ea typeface="ＭＳ Ｐゴシック" panose="020B0600070205080204" pitchFamily="34" charset="-128"/>
              <a:cs typeface="Tahoma" panose="020B0604030504040204" pitchFamily="34" charset="0"/>
            </a:endParaRPr>
          </a:p>
          <a:p>
            <a:pPr>
              <a:defRPr/>
            </a:pPr>
            <a:r>
              <a:rPr lang="ru-RU" altLang="ru-RU" sz="1800" dirty="0" smtClean="0">
                <a:solidFill>
                  <a:prstClr val="white"/>
                </a:solidFill>
                <a:latin typeface="Tahoma" panose="020B0604030504040204" pitchFamily="34" charset="0"/>
                <a:ea typeface="ＭＳ Ｐゴシック" panose="020B0600070205080204" pitchFamily="34" charset="-128"/>
                <a:cs typeface="Tahoma" panose="020B0604030504040204" pitchFamily="34" charset="0"/>
              </a:rPr>
              <a:t>Пакет 2</a:t>
            </a:r>
            <a:endParaRPr lang="ru-RU" altLang="ru-RU" sz="1800" dirty="0">
              <a:solidFill>
                <a:prstClr val="white"/>
              </a:solidFill>
              <a:latin typeface="Tahoma" panose="020B0604030504040204" pitchFamily="34" charset="0"/>
              <a:ea typeface="ＭＳ Ｐゴシック" panose="020B0600070205080204" pitchFamily="34" charset="-128"/>
              <a:cs typeface="Tahoma" panose="020B0604030504040204" pitchFamily="34" charset="0"/>
            </a:endParaRPr>
          </a:p>
          <a:p>
            <a:pPr>
              <a:defRPr/>
            </a:pPr>
            <a:endParaRPr lang="ru-RU" altLang="ru-RU" sz="1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" name="Рисунок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530" y="321500"/>
            <a:ext cx="503237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51520" y="4506965"/>
            <a:ext cx="18722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200" b="1" dirty="0" smtClean="0">
                <a:solidFill>
                  <a:prstClr val="white"/>
                </a:solidFill>
                <a:latin typeface="Tahoma" panose="020B0604030504040204" pitchFamily="34" charset="0"/>
                <a:ea typeface="ＭＳ Ｐゴシック" panose="020B0600070205080204" pitchFamily="34" charset="-128"/>
                <a:cs typeface="Tahoma" panose="020B0604030504040204" pitchFamily="34" charset="0"/>
              </a:rPr>
              <a:t>Новосибирск</a:t>
            </a:r>
          </a:p>
        </p:txBody>
      </p:sp>
    </p:spTree>
    <p:extLst>
      <p:ext uri="{BB962C8B-B14F-4D97-AF65-F5344CB8AC3E}">
        <p14:creationId xmlns:p14="http://schemas.microsoft.com/office/powerpoint/2010/main" val="4235707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926594" y="291037"/>
            <a:ext cx="6300701" cy="353884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685800">
              <a:tabLst>
                <a:tab pos="1258888" algn="l"/>
              </a:tabLst>
              <a:defRPr/>
            </a:pPr>
            <a:r>
              <a:rPr lang="ru-RU" altLang="ru-RU" sz="1200" b="1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СУБСИДИЯ НА ЗАРПЛАТУ</a:t>
            </a:r>
            <a:endParaRPr lang="ru-RU" altLang="ru-RU" sz="1200" b="1" dirty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defTabSz="685800">
              <a:tabLst>
                <a:tab pos="1258888" algn="l"/>
              </a:tabLst>
              <a:defRPr/>
            </a:pPr>
            <a:r>
              <a:rPr lang="ru-RU" altLang="ru-RU" sz="1200" b="1" dirty="0" smtClean="0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Для </a:t>
            </a:r>
            <a:r>
              <a:rPr lang="ru-RU" altLang="ru-RU" sz="1200" b="1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МСП </a:t>
            </a:r>
            <a:r>
              <a:rPr lang="ru-RU" altLang="ru-RU" sz="1200" b="1" dirty="0" smtClean="0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из наиболее пострадавших отраслей </a:t>
            </a:r>
            <a:endParaRPr lang="ru-RU" altLang="ru-RU" sz="1200" b="1" dirty="0">
              <a:solidFill>
                <a:prstClr val="black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3" name="Рисунок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530" y="179057"/>
            <a:ext cx="503237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Прямая соединительная линия 3"/>
          <p:cNvCxnSpPr/>
          <p:nvPr/>
        </p:nvCxnSpPr>
        <p:spPr>
          <a:xfrm>
            <a:off x="1016605" y="726545"/>
            <a:ext cx="7965885" cy="0"/>
          </a:xfrm>
          <a:prstGeom prst="line">
            <a:avLst/>
          </a:prstGeom>
          <a:ln>
            <a:solidFill>
              <a:srgbClr val="006C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940680" y="861560"/>
            <a:ext cx="4576425" cy="2446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Субсидия предоставляется в целях частичной компенсации </a:t>
            </a:r>
            <a:r>
              <a:rPr lang="ru-RU" sz="9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затрат, </a:t>
            </a:r>
            <a:r>
              <a:rPr lang="ru-RU" sz="9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связанных с осуществлением </a:t>
            </a:r>
            <a:r>
              <a:rPr lang="ru-RU" sz="9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деятельности </a:t>
            </a:r>
            <a:r>
              <a:rPr lang="ru-RU" sz="9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условиях ухудшения ситуации в результате распространения новой </a:t>
            </a:r>
            <a:r>
              <a:rPr lang="ru-RU" sz="900" b="1" dirty="0" err="1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коронавирусной</a:t>
            </a:r>
            <a:r>
              <a:rPr lang="ru-RU" sz="9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инфекции, в том числе на сохранение занятости и оплаты труда своих работников </a:t>
            </a:r>
            <a:r>
              <a:rPr lang="ru-RU" sz="900" b="1" dirty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апреле и мае </a:t>
            </a:r>
            <a:r>
              <a:rPr lang="ru-RU" sz="900" b="1" dirty="0" smtClean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2020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endParaRPr lang="ru-RU" sz="900" b="1" dirty="0">
              <a:solidFill>
                <a:srgbClr val="006CB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Количество работников получателя субсидии в месяце, за который выплачивается субсидия, составляет </a:t>
            </a:r>
            <a:r>
              <a:rPr lang="ru-RU" sz="900" dirty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 менее 90 процентов количества работников в марте </a:t>
            </a:r>
            <a:r>
              <a:rPr lang="ru-RU" sz="900" dirty="0" smtClean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2020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endParaRPr lang="ru-RU" sz="900" dirty="0">
              <a:solidFill>
                <a:srgbClr val="006CB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Получение </a:t>
            </a:r>
            <a:r>
              <a:rPr lang="ru-RU" sz="9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субсидии за апрель 2020 </a:t>
            </a:r>
            <a:endParaRPr lang="ru-RU" sz="900" b="1" dirty="0" smtClean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заявление направляется </a:t>
            </a:r>
            <a:r>
              <a:rPr lang="ru-RU" sz="900" dirty="0" smtClean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 </a:t>
            </a:r>
            <a:r>
              <a:rPr lang="ru-RU" sz="900" dirty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мая до 1 </a:t>
            </a:r>
            <a:r>
              <a:rPr lang="ru-RU" sz="900" dirty="0" smtClean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июня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endParaRPr lang="ru-RU" sz="9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Получение субсидии за </a:t>
            </a:r>
            <a:r>
              <a:rPr lang="ru-RU" sz="9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май 2020 </a:t>
            </a:r>
            <a:endParaRPr lang="ru-RU" sz="900" b="1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заявление направляется </a:t>
            </a:r>
            <a:r>
              <a:rPr lang="ru-RU" sz="900" dirty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 1 </a:t>
            </a:r>
            <a:r>
              <a:rPr lang="ru-RU" sz="900" dirty="0" smtClean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июня до </a:t>
            </a:r>
            <a:r>
              <a:rPr lang="ru-RU" sz="900" dirty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</a:t>
            </a:r>
            <a:r>
              <a:rPr lang="ru-RU" sz="900" dirty="0" smtClean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июля</a:t>
            </a:r>
          </a:p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endParaRPr lang="ru-RU" sz="900" dirty="0">
              <a:solidFill>
                <a:srgbClr val="006CB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b="1" dirty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Размер субсидии </a:t>
            </a:r>
            <a:r>
              <a:rPr lang="ru-RU" sz="900" b="1" dirty="0" smtClean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 человека = 12 130 руб. (МРОТ)</a:t>
            </a:r>
            <a:endParaRPr lang="ru-RU" sz="900" b="1" dirty="0">
              <a:solidFill>
                <a:srgbClr val="006CB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652120" y="1211384"/>
            <a:ext cx="3330370" cy="99011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685800">
              <a:defRPr/>
            </a:pPr>
            <a:r>
              <a:rPr lang="ru-RU" altLang="ru-RU" sz="800" b="1" dirty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  <a:hlinkClick r:id="rId3"/>
              </a:rPr>
              <a:t>Постановление Правительства РФ от 24.04.2020 N 576</a:t>
            </a:r>
          </a:p>
          <a:p>
            <a:pPr defTabSz="685800">
              <a:defRPr/>
            </a:pPr>
            <a:r>
              <a:rPr lang="ru-RU" altLang="ru-RU" sz="800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  <a:hlinkClick r:id="rId3"/>
              </a:rPr>
              <a:t>«Об </a:t>
            </a:r>
            <a:r>
              <a:rPr lang="ru-RU" altLang="ru-RU" sz="800" dirty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  <a:hlinkClick r:id="rId3"/>
              </a:rPr>
              <a:t>утверждении Правил предоставления в 2020 году из федерального бюджета субсидий субъектам </a:t>
            </a:r>
            <a:r>
              <a:rPr lang="ru-RU" altLang="ru-RU" sz="800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  <a:hlinkClick r:id="rId3"/>
              </a:rPr>
              <a:t>МСП, </a:t>
            </a:r>
            <a:r>
              <a:rPr lang="ru-RU" altLang="ru-RU" sz="800" dirty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  <a:hlinkClick r:id="rId3"/>
              </a:rPr>
              <a:t>ведущим деятельность в отраслях Российской экономики, в наибольшей степени пострадавших в условиях ухудшения ситуации в результате распространения новой </a:t>
            </a:r>
            <a:r>
              <a:rPr lang="ru-RU" altLang="ru-RU" sz="800" dirty="0" err="1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  <a:hlinkClick r:id="rId3"/>
              </a:rPr>
              <a:t>коронавирусной</a:t>
            </a:r>
            <a:r>
              <a:rPr lang="ru-RU" altLang="ru-RU" sz="800" dirty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  <a:hlinkClick r:id="rId3"/>
              </a:rPr>
              <a:t> </a:t>
            </a:r>
            <a:r>
              <a:rPr lang="ru-RU" altLang="ru-RU" sz="800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  <a:hlinkClick r:id="rId3"/>
              </a:rPr>
              <a:t>инфекции»</a:t>
            </a:r>
            <a:endParaRPr lang="ru-RU" altLang="ru-RU" sz="800" dirty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5" name="Picture 2" descr="C:\Users\User\Desktop\attention-512.pn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GlowEdges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7125" y="919174"/>
            <a:ext cx="328667" cy="328667"/>
          </a:xfrm>
          <a:prstGeom prst="rect">
            <a:avLst/>
          </a:prstGeom>
          <a:noFill/>
          <a:ln>
            <a:noFill/>
          </a:ln>
          <a:extLst/>
        </p:spPr>
      </p:pic>
      <p:sp>
        <p:nvSpPr>
          <p:cNvPr id="17" name="Прямоугольник 16"/>
          <p:cNvSpPr/>
          <p:nvPr/>
        </p:nvSpPr>
        <p:spPr>
          <a:xfrm>
            <a:off x="6067398" y="906565"/>
            <a:ext cx="1170130" cy="353884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685800">
              <a:defRPr/>
            </a:pPr>
            <a:r>
              <a:rPr lang="ru-RU" altLang="ru-RU" sz="800" b="1" dirty="0" smtClean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ПОДРОБНЕЕ:</a:t>
            </a:r>
            <a:endParaRPr lang="ru-RU" altLang="ru-RU" sz="800" b="1" dirty="0">
              <a:solidFill>
                <a:srgbClr val="C0000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742130" y="2201494"/>
            <a:ext cx="3240360" cy="880355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lvl="0" defTabSz="685800">
              <a:defRPr/>
            </a:pPr>
            <a:r>
              <a:rPr lang="ru-RU" altLang="ru-RU" sz="800" b="1" dirty="0">
                <a:solidFill>
                  <a:srgbClr val="C00000"/>
                </a:solidFill>
                <a:latin typeface="Tahoma" panose="020B0604030504040204" pitchFamily="34" charset="0"/>
                <a:ea typeface="+mn-ea"/>
                <a:cs typeface="Tahoma" panose="020B0604030504040204" pitchFamily="34" charset="0"/>
              </a:rPr>
              <a:t>ШАГ 1</a:t>
            </a:r>
          </a:p>
          <a:p>
            <a:pPr lvl="0" defTabSz="685800">
              <a:defRPr/>
            </a:pPr>
            <a:r>
              <a:rPr lang="ru-RU" altLang="ru-RU" sz="800" b="1" dirty="0">
                <a:solidFill>
                  <a:srgbClr val="006CB5"/>
                </a:solidFill>
                <a:latin typeface="Tahoma" panose="020B0604030504040204" pitchFamily="34" charset="0"/>
                <a:ea typeface="+mn-ea"/>
                <a:cs typeface="Tahoma" panose="020B0604030504040204" pitchFamily="34" charset="0"/>
              </a:rPr>
              <a:t>Внимательно изучить документы</a:t>
            </a:r>
          </a:p>
          <a:p>
            <a:pPr lvl="0" defTabSz="685800">
              <a:defRPr/>
            </a:pPr>
            <a:endParaRPr lang="ru-RU" altLang="ru-RU" sz="800" b="1" dirty="0">
              <a:solidFill>
                <a:srgbClr val="006CB5"/>
              </a:solidFill>
              <a:latin typeface="Tahoma" panose="020B0604030504040204" pitchFamily="34" charset="0"/>
              <a:ea typeface="+mn-ea"/>
              <a:cs typeface="Tahoma" panose="020B0604030504040204" pitchFamily="34" charset="0"/>
            </a:endParaRPr>
          </a:p>
          <a:p>
            <a:pPr lvl="0" defTabSz="685800">
              <a:defRPr/>
            </a:pPr>
            <a:r>
              <a:rPr lang="ru-RU" altLang="ru-RU" sz="800" b="1" dirty="0">
                <a:solidFill>
                  <a:srgbClr val="C00000"/>
                </a:solidFill>
                <a:latin typeface="Tahoma" panose="020B0604030504040204" pitchFamily="34" charset="0"/>
                <a:ea typeface="+mn-ea"/>
                <a:cs typeface="Tahoma" panose="020B0604030504040204" pitchFamily="34" charset="0"/>
              </a:rPr>
              <a:t>ШАГ 2</a:t>
            </a:r>
          </a:p>
          <a:p>
            <a:pPr lvl="0" defTabSz="685800">
              <a:defRPr/>
            </a:pPr>
            <a:r>
              <a:rPr lang="ru-RU" altLang="ru-RU" sz="800" b="1" dirty="0">
                <a:solidFill>
                  <a:srgbClr val="006CB5"/>
                </a:solidFill>
                <a:latin typeface="Tahoma" panose="020B0604030504040204" pitchFamily="34" charset="0"/>
                <a:ea typeface="+mn-ea"/>
                <a:cs typeface="Tahoma" panose="020B0604030504040204" pitchFamily="34" charset="0"/>
              </a:rPr>
              <a:t>Подать заявление в налоговый </a:t>
            </a:r>
            <a:r>
              <a:rPr lang="ru-RU" altLang="ru-RU" sz="800" b="1" dirty="0" smtClean="0">
                <a:solidFill>
                  <a:srgbClr val="006CB5"/>
                </a:solidFill>
                <a:latin typeface="Tahoma" panose="020B0604030504040204" pitchFamily="34" charset="0"/>
                <a:ea typeface="+mn-ea"/>
                <a:cs typeface="Tahoma" panose="020B0604030504040204" pitchFamily="34" charset="0"/>
              </a:rPr>
              <a:t>орган в электронном виде через личный кабинет налогоплательщика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744632" y="3156815"/>
            <a:ext cx="3240360" cy="495055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685800">
              <a:defRPr/>
            </a:pPr>
            <a:r>
              <a:rPr lang="ru-RU" altLang="ru-RU" sz="800" b="1" dirty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Итоги </a:t>
            </a:r>
            <a:r>
              <a:rPr lang="ru-RU" altLang="ru-RU" sz="800" b="1" dirty="0" smtClean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господдержки</a:t>
            </a:r>
          </a:p>
          <a:p>
            <a:pPr defTabSz="685800">
              <a:defRPr/>
            </a:pPr>
            <a:r>
              <a:rPr lang="ru-RU" altLang="ru-RU" sz="800" b="1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Поступило 9 899 </a:t>
            </a:r>
            <a:r>
              <a:rPr lang="ru-RU" altLang="ru-RU" sz="800" b="1" dirty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заявлений </a:t>
            </a:r>
          </a:p>
        </p:txBody>
      </p:sp>
    </p:spTree>
    <p:extLst>
      <p:ext uri="{BB962C8B-B14F-4D97-AF65-F5344CB8AC3E}">
        <p14:creationId xmlns:p14="http://schemas.microsoft.com/office/powerpoint/2010/main" val="17805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926594" y="291037"/>
            <a:ext cx="6300701" cy="353884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685800">
              <a:tabLst>
                <a:tab pos="1258888" algn="l"/>
              </a:tabLst>
              <a:defRPr/>
            </a:pPr>
            <a:r>
              <a:rPr lang="ru-RU" altLang="ru-RU" sz="1200" b="1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ПОДДЕРЖКА СИСТЕМООБРАЗУЮЩИХ ОРГАНИЗАЦИЙ</a:t>
            </a:r>
            <a:endParaRPr lang="ru-RU" altLang="ru-RU" sz="1200" b="1" dirty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defTabSz="685800">
              <a:tabLst>
                <a:tab pos="1258888" algn="l"/>
              </a:tabLst>
              <a:defRPr/>
            </a:pPr>
            <a:r>
              <a:rPr lang="ru-RU" altLang="ru-RU" sz="1200" b="1" dirty="0" smtClean="0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Федеральный перечень </a:t>
            </a:r>
            <a:endParaRPr lang="ru-RU" altLang="ru-RU" sz="1200" b="1" dirty="0">
              <a:solidFill>
                <a:prstClr val="black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3" name="Рисунок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530" y="179057"/>
            <a:ext cx="503237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Прямая соединительная линия 3"/>
          <p:cNvCxnSpPr/>
          <p:nvPr/>
        </p:nvCxnSpPr>
        <p:spPr>
          <a:xfrm>
            <a:off x="1016605" y="726545"/>
            <a:ext cx="7965885" cy="0"/>
          </a:xfrm>
          <a:prstGeom prst="line">
            <a:avLst/>
          </a:prstGeom>
          <a:ln>
            <a:solidFill>
              <a:srgbClr val="006C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940680" y="861560"/>
            <a:ext cx="4576425" cy="41088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Предоставление системообразующим организациям  льготных кредитов на пополнение оборотных средств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endParaRPr lang="ru-RU" sz="900" b="1" dirty="0" smtClean="0">
              <a:solidFill>
                <a:srgbClr val="006CB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b="1" dirty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</a:t>
            </a:r>
            <a:r>
              <a:rPr lang="ru-RU" sz="900" b="1" dirty="0" smtClean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 3 </a:t>
            </a:r>
            <a:r>
              <a:rPr lang="ru-RU" sz="900" b="1" dirty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млрд. рублей </a:t>
            </a:r>
            <a:endParaRPr lang="ru-RU" sz="900" b="1" dirty="0" smtClean="0">
              <a:solidFill>
                <a:srgbClr val="006CB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b="1" dirty="0" smtClean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срок до </a:t>
            </a:r>
            <a:r>
              <a:rPr lang="ru-RU" sz="900" b="1" dirty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12 месяцев </a:t>
            </a:r>
            <a:endParaRPr lang="ru-RU" sz="900" b="1" dirty="0" smtClean="0">
              <a:solidFill>
                <a:srgbClr val="006CB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b="1" dirty="0" smtClean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ставка </a:t>
            </a:r>
            <a:r>
              <a:rPr lang="ru-RU" sz="900" b="1" dirty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 </a:t>
            </a:r>
            <a:r>
              <a:rPr lang="ru-RU" sz="900" b="1" dirty="0" smtClean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более 5%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endParaRPr lang="ru-RU" sz="900" b="1" dirty="0">
              <a:solidFill>
                <a:srgbClr val="006CB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endParaRPr lang="ru-RU" sz="900" b="1" dirty="0" smtClean="0">
              <a:solidFill>
                <a:srgbClr val="006CB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9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Перечень </a:t>
            </a:r>
            <a:r>
              <a:rPr lang="ru-RU" sz="9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организаций, </a:t>
            </a:r>
            <a:r>
              <a:rPr lang="ru-RU" sz="900" b="1" dirty="0" err="1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зарегестрированных</a:t>
            </a:r>
            <a:r>
              <a:rPr lang="ru-RU" sz="9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в Новосибирской области, </a:t>
            </a:r>
            <a:r>
              <a:rPr lang="ru-RU" sz="9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вошедших в федеральный перечень системообразующих организаций российской </a:t>
            </a:r>
            <a:r>
              <a:rPr lang="ru-RU" sz="9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экономики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endParaRPr lang="ru-RU" sz="900" b="1" dirty="0" smtClean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fontAlgn="ctr" hangingPunct="1"/>
            <a:r>
              <a:rPr lang="ru-RU" sz="900" dirty="0"/>
              <a:t>МУП г. Новосибирска «ГОРВОДОКАНАЛ»</a:t>
            </a:r>
          </a:p>
          <a:p>
            <a:pPr eaLnBrk="1" fontAlgn="ctr" hangingPunct="1"/>
            <a:r>
              <a:rPr lang="ru-RU" sz="900" dirty="0"/>
              <a:t>АО «Региональные электрические сети»</a:t>
            </a:r>
          </a:p>
          <a:p>
            <a:pPr eaLnBrk="1" fontAlgn="ctr" hangingPunct="1"/>
            <a:r>
              <a:rPr lang="ru-RU" sz="900" dirty="0"/>
              <a:t>ФПК «</a:t>
            </a:r>
            <a:r>
              <a:rPr lang="ru-RU" sz="900" dirty="0" err="1"/>
              <a:t>Анозит</a:t>
            </a:r>
            <a:r>
              <a:rPr lang="ru-RU" sz="900" dirty="0"/>
              <a:t>»</a:t>
            </a:r>
          </a:p>
          <a:p>
            <a:pPr eaLnBrk="1" fontAlgn="ctr" hangingPunct="1"/>
            <a:r>
              <a:rPr lang="ru-RU" sz="900" dirty="0"/>
              <a:t>ООО «Предприятие «ЭЛТЕКС»</a:t>
            </a:r>
          </a:p>
          <a:p>
            <a:pPr eaLnBrk="1" fontAlgn="ctr" hangingPunct="1"/>
            <a:r>
              <a:rPr lang="ru-RU" sz="900" dirty="0"/>
              <a:t>НПО «</a:t>
            </a:r>
            <a:r>
              <a:rPr lang="ru-RU" sz="900" dirty="0" err="1"/>
              <a:t>Элсиб</a:t>
            </a:r>
            <a:r>
              <a:rPr lang="ru-RU" sz="900" dirty="0"/>
              <a:t>» ПАО </a:t>
            </a:r>
          </a:p>
          <a:p>
            <a:pPr eaLnBrk="1" fontAlgn="t" hangingPunct="1"/>
            <a:r>
              <a:rPr lang="ru-RU" sz="900" dirty="0"/>
              <a:t>ООО «Обувь России»</a:t>
            </a:r>
          </a:p>
          <a:p>
            <a:pPr eaLnBrk="1" fontAlgn="ctr" hangingPunct="1"/>
            <a:r>
              <a:rPr lang="ru-RU" sz="900" dirty="0"/>
              <a:t>АО «Новосибирская птицефабрика»</a:t>
            </a:r>
          </a:p>
          <a:p>
            <a:pPr eaLnBrk="1" fontAlgn="ctr" hangingPunct="1"/>
            <a:r>
              <a:rPr lang="en-US" sz="900" dirty="0"/>
              <a:t>S</a:t>
            </a:r>
            <a:r>
              <a:rPr lang="ru-RU" sz="900" dirty="0"/>
              <a:t>7 </a:t>
            </a:r>
            <a:r>
              <a:rPr lang="en-US" sz="900" dirty="0"/>
              <a:t>Airlines</a:t>
            </a:r>
            <a:r>
              <a:rPr lang="ru-RU" sz="900" dirty="0"/>
              <a:t> (АО «Авиакомпания «Сибирь»)</a:t>
            </a:r>
          </a:p>
          <a:p>
            <a:pPr eaLnBrk="1" fontAlgn="ctr" hangingPunct="1"/>
            <a:r>
              <a:rPr lang="ru-RU" sz="900" dirty="0"/>
              <a:t>ООО «Новосибирский транспортный терминал»</a:t>
            </a:r>
          </a:p>
          <a:p>
            <a:pPr eaLnBrk="1" fontAlgn="ctr" hangingPunct="1"/>
            <a:r>
              <a:rPr lang="ru-RU" sz="900" dirty="0"/>
              <a:t>АО «Экспресс - пригород»</a:t>
            </a:r>
          </a:p>
          <a:p>
            <a:pPr eaLnBrk="1" fontAlgn="ctr" hangingPunct="1"/>
            <a:r>
              <a:rPr lang="ru-RU" sz="900" dirty="0"/>
              <a:t>ОАО «</a:t>
            </a:r>
            <a:r>
              <a:rPr lang="ru-RU" sz="900" dirty="0" err="1"/>
              <a:t>Новосибирскавтодор</a:t>
            </a:r>
            <a:r>
              <a:rPr lang="ru-RU" sz="900" dirty="0"/>
              <a:t>»</a:t>
            </a:r>
          </a:p>
          <a:p>
            <a:pPr eaLnBrk="1" fontAlgn="ctr" hangingPunct="1"/>
            <a:r>
              <a:rPr lang="ru-RU" sz="900" dirty="0"/>
              <a:t>ЗАО «Центр Финансовых Технологий»</a:t>
            </a:r>
          </a:p>
          <a:p>
            <a:pPr eaLnBrk="1" fontAlgn="ctr" hangingPunct="1"/>
            <a:r>
              <a:rPr lang="ru-RU" sz="900" dirty="0"/>
              <a:t>АО «Советская Сибирь»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endParaRPr lang="ru-RU" sz="900" b="1" dirty="0" smtClean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en-US" sz="9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https://data.economy.gov.ru</a:t>
            </a:r>
            <a:r>
              <a:rPr lang="en-US" sz="9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/</a:t>
            </a:r>
            <a:endParaRPr lang="ru-RU" sz="900" b="1" dirty="0" smtClean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endParaRPr lang="ru-RU" sz="900" b="1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endParaRPr lang="ru-RU" sz="900" b="1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652120" y="1211383"/>
            <a:ext cx="3330370" cy="2935541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685800">
              <a:defRPr/>
            </a:pPr>
            <a:r>
              <a:rPr lang="ru-RU" altLang="ru-RU" sz="800" b="1" dirty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  <a:hlinkClick r:id="rId4"/>
              </a:rPr>
              <a:t>Постановление Правительства РФ от 10.05.2020 N 651</a:t>
            </a:r>
          </a:p>
          <a:p>
            <a:pPr defTabSz="685800">
              <a:defRPr/>
            </a:pPr>
            <a:r>
              <a:rPr lang="ru-RU" altLang="ru-RU" sz="800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  <a:hlinkClick r:id="rId4"/>
              </a:rPr>
              <a:t>«О </a:t>
            </a:r>
            <a:r>
              <a:rPr lang="ru-RU" altLang="ru-RU" sz="800" dirty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  <a:hlinkClick r:id="rId4"/>
              </a:rPr>
              <a:t>мерах поддержки системообразующих </a:t>
            </a:r>
            <a:r>
              <a:rPr lang="ru-RU" altLang="ru-RU" sz="800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  <a:hlinkClick r:id="rId4"/>
              </a:rPr>
              <a:t>организаций»</a:t>
            </a:r>
          </a:p>
          <a:p>
            <a:pPr defTabSz="685800">
              <a:defRPr/>
            </a:pPr>
            <a:r>
              <a:rPr lang="ru-RU" altLang="ru-RU" sz="800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  <a:hlinkClick r:id="rId4"/>
              </a:rPr>
              <a:t>(вместе с "Правилами отбора организаций, включенных в отраслевые перечни системообразующих организаций Российской экономики, претендующих на предоставление в 2020 году мер государственной поддержки«)</a:t>
            </a:r>
            <a:endParaRPr lang="ru-RU" altLang="ru-RU" sz="800" dirty="0" smtClean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defTabSz="685800">
              <a:defRPr/>
            </a:pPr>
            <a:endParaRPr lang="ru-RU" altLang="ru-RU" sz="800" dirty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defTabSz="685800">
              <a:defRPr/>
            </a:pPr>
            <a:r>
              <a:rPr lang="ru-RU" altLang="ru-RU" sz="800" b="1" dirty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  <a:hlinkClick r:id="rId5"/>
              </a:rPr>
              <a:t>Постановление Правительства РФ от 24.04.2020 N 582</a:t>
            </a:r>
          </a:p>
          <a:p>
            <a:pPr defTabSz="685800">
              <a:defRPr/>
            </a:pPr>
            <a:r>
              <a:rPr lang="ru-RU" altLang="ru-RU" sz="800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  <a:hlinkClick r:id="rId5"/>
              </a:rPr>
              <a:t>«Об </a:t>
            </a:r>
            <a:r>
              <a:rPr lang="ru-RU" altLang="ru-RU" sz="800" dirty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  <a:hlinkClick r:id="rId5"/>
              </a:rPr>
              <a:t>утверждении Правил предоставления субсидий из федерального бюджета российским кредитным организациям на возмещение недополученных ими доходов по кредитам, выданным в 2020 году системообразующим организациям на пополнение оборотных </a:t>
            </a:r>
            <a:r>
              <a:rPr lang="ru-RU" altLang="ru-RU" sz="800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  <a:hlinkClick r:id="rId5"/>
              </a:rPr>
              <a:t>средств»</a:t>
            </a:r>
            <a:endParaRPr lang="ru-RU" altLang="ru-RU" sz="800" dirty="0" smtClean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defTabSz="685800">
              <a:defRPr/>
            </a:pPr>
            <a:endParaRPr lang="ru-RU" altLang="ru-RU" sz="800" dirty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defTabSz="685800">
              <a:defRPr/>
            </a:pPr>
            <a:r>
              <a:rPr lang="ru-RU" altLang="ru-RU" sz="800" b="1" dirty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  <a:hlinkClick r:id="rId6"/>
              </a:rPr>
              <a:t>Постановление Правительства РФ от 13.05.2020 N 661</a:t>
            </a:r>
          </a:p>
          <a:p>
            <a:pPr defTabSz="685800">
              <a:defRPr/>
            </a:pPr>
            <a:r>
              <a:rPr lang="ru-RU" altLang="ru-RU" sz="800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  <a:hlinkClick r:id="rId6"/>
              </a:rPr>
              <a:t>«О </a:t>
            </a:r>
            <a:r>
              <a:rPr lang="ru-RU" altLang="ru-RU" sz="800" dirty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  <a:hlinkClick r:id="rId6"/>
              </a:rPr>
              <a:t>предоставлении в 2020 году из федерального бюджета субсидий российским авиакомпаниям на частичную компенсацию расходов в связи со снижением доходов таких авиакомпаний в результате падения объемов пассажирских воздушных перевозок вследствие распространения новой </a:t>
            </a:r>
            <a:r>
              <a:rPr lang="ru-RU" altLang="ru-RU" sz="800" dirty="0" err="1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  <a:hlinkClick r:id="rId6"/>
              </a:rPr>
              <a:t>коронавирусной</a:t>
            </a:r>
            <a:r>
              <a:rPr lang="ru-RU" altLang="ru-RU" sz="800" dirty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  <a:hlinkClick r:id="rId6"/>
              </a:rPr>
              <a:t> </a:t>
            </a:r>
            <a:r>
              <a:rPr lang="ru-RU" altLang="ru-RU" sz="800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  <a:hlinkClick r:id="rId6"/>
              </a:rPr>
              <a:t>инфекции»</a:t>
            </a:r>
            <a:endParaRPr lang="ru-RU" altLang="ru-RU" sz="800" dirty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defTabSz="685800">
              <a:defRPr/>
            </a:pPr>
            <a:endParaRPr lang="ru-RU" altLang="ru-RU" sz="800" dirty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defTabSz="685800">
              <a:defRPr/>
            </a:pPr>
            <a:endParaRPr lang="ru-RU" altLang="ru-RU" sz="800" dirty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5" name="Picture 2" descr="C:\Users\User\Desktop\attention-512.png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GlowEdges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7125" y="919174"/>
            <a:ext cx="328667" cy="328667"/>
          </a:xfrm>
          <a:prstGeom prst="rect">
            <a:avLst/>
          </a:prstGeom>
          <a:noFill/>
          <a:ln>
            <a:noFill/>
          </a:ln>
          <a:extLst/>
        </p:spPr>
      </p:pic>
      <p:sp>
        <p:nvSpPr>
          <p:cNvPr id="17" name="Прямоугольник 16"/>
          <p:cNvSpPr/>
          <p:nvPr/>
        </p:nvSpPr>
        <p:spPr>
          <a:xfrm>
            <a:off x="6067398" y="906565"/>
            <a:ext cx="1170130" cy="353884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685800">
              <a:defRPr/>
            </a:pPr>
            <a:r>
              <a:rPr lang="ru-RU" altLang="ru-RU" sz="800" b="1" dirty="0" smtClean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ПОДРОБНЕЕ:</a:t>
            </a:r>
            <a:endParaRPr lang="ru-RU" altLang="ru-RU" sz="800" b="1" dirty="0">
              <a:solidFill>
                <a:srgbClr val="C0000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6517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343400" cy="5143500"/>
          </a:xfrm>
          <a:prstGeom prst="rect">
            <a:avLst/>
          </a:prstGeom>
        </p:spPr>
      </p:pic>
      <p:sp>
        <p:nvSpPr>
          <p:cNvPr id="10" name="TextBox 7">
            <a:extLst>
              <a:ext uri="{FF2B5EF4-FFF2-40B4-BE49-F238E27FC236}">
                <a16:creationId xmlns:a16="http://schemas.microsoft.com/office/drawing/2014/main" id="{7CA869C1-E635-4591-8356-721CD853C2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1841" y="1626645"/>
            <a:ext cx="5760640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altLang="ru-RU" sz="1800" b="1" dirty="0" smtClean="0">
                <a:solidFill>
                  <a:srgbClr val="006CB5"/>
                </a:solidFill>
                <a:latin typeface="Tahoma" panose="020B0604030504040204" pitchFamily="34" charset="0"/>
                <a:ea typeface="ＭＳ Ｐゴシック" panose="020B0600070205080204" pitchFamily="34" charset="-128"/>
                <a:cs typeface="Tahoma" panose="020B0604030504040204" pitchFamily="34" charset="0"/>
              </a:rPr>
              <a:t>РЕАЛИЗУЕМЫЕ </a:t>
            </a:r>
          </a:p>
          <a:p>
            <a:pPr algn="r">
              <a:defRPr/>
            </a:pPr>
            <a:r>
              <a:rPr lang="ru-RU" altLang="ru-RU" sz="1800" b="1" dirty="0" smtClean="0">
                <a:solidFill>
                  <a:srgbClr val="006CB5"/>
                </a:solidFill>
                <a:latin typeface="Tahoma" panose="020B0604030504040204" pitchFamily="34" charset="0"/>
                <a:ea typeface="ＭＳ Ｐゴシック" panose="020B0600070205080204" pitchFamily="34" charset="-128"/>
                <a:cs typeface="Tahoma" panose="020B0604030504040204" pitchFamily="34" charset="0"/>
              </a:rPr>
              <a:t>НОВОСИБИРСКОЙ ОБЛАСТЬЮ</a:t>
            </a:r>
            <a:endParaRPr lang="ru-RU" altLang="ru-RU" sz="1800" b="1" dirty="0">
              <a:solidFill>
                <a:srgbClr val="006CB5"/>
              </a:solidFill>
              <a:latin typeface="Tahoma" panose="020B0604030504040204" pitchFamily="34" charset="0"/>
              <a:ea typeface="ＭＳ Ｐゴシック" panose="020B0600070205080204" pitchFamily="34" charset="-128"/>
              <a:cs typeface="Tahoma" panose="020B0604030504040204" pitchFamily="34" charset="0"/>
            </a:endParaRP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7CA869C1-E635-4591-8356-721CD853C2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1626645"/>
            <a:ext cx="3240360" cy="141577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altLang="ru-RU" sz="1800" b="1" dirty="0" smtClean="0">
                <a:solidFill>
                  <a:prstClr val="white"/>
                </a:solidFill>
                <a:latin typeface="Tahoma" panose="020B0604030504040204" pitchFamily="34" charset="0"/>
                <a:ea typeface="ＭＳ Ｐゴシック" panose="020B0600070205080204" pitchFamily="34" charset="-128"/>
                <a:cs typeface="Tahoma" panose="020B0604030504040204" pitchFamily="34" charset="0"/>
              </a:rPr>
              <a:t>РЕГИОНАЛЬНЫЕ</a:t>
            </a:r>
          </a:p>
          <a:p>
            <a:pPr>
              <a:defRPr/>
            </a:pPr>
            <a:r>
              <a:rPr lang="ru-RU" altLang="ru-RU" sz="1800" b="1" dirty="0" smtClean="0">
                <a:solidFill>
                  <a:prstClr val="white"/>
                </a:solidFill>
                <a:latin typeface="Tahoma" panose="020B0604030504040204" pitchFamily="34" charset="0"/>
                <a:ea typeface="ＭＳ Ｐゴシック" panose="020B0600070205080204" pitchFamily="34" charset="-128"/>
                <a:cs typeface="Tahoma" panose="020B0604030504040204" pitchFamily="34" charset="0"/>
              </a:rPr>
              <a:t>МЕРЫ ПОДДЕРЖКИ</a:t>
            </a:r>
          </a:p>
          <a:p>
            <a:pPr>
              <a:defRPr/>
            </a:pPr>
            <a:endParaRPr lang="ru-RU" altLang="ru-RU" sz="1800" b="1" dirty="0">
              <a:solidFill>
                <a:prstClr val="white"/>
              </a:solidFill>
              <a:latin typeface="Tahoma" panose="020B0604030504040204" pitchFamily="34" charset="0"/>
              <a:ea typeface="ＭＳ Ｐゴシック" panose="020B0600070205080204" pitchFamily="34" charset="-128"/>
              <a:cs typeface="Tahoma" panose="020B0604030504040204" pitchFamily="34" charset="0"/>
            </a:endParaRPr>
          </a:p>
          <a:p>
            <a:pPr>
              <a:defRPr/>
            </a:pPr>
            <a:r>
              <a:rPr lang="ru-RU" altLang="ru-RU" sz="1800" dirty="0" smtClean="0">
                <a:solidFill>
                  <a:prstClr val="white"/>
                </a:solidFill>
                <a:latin typeface="Tahoma" panose="020B0604030504040204" pitchFamily="34" charset="0"/>
                <a:ea typeface="ＭＳ Ｐゴシック" panose="020B0600070205080204" pitchFamily="34" charset="-128"/>
                <a:cs typeface="Tahoma" panose="020B0604030504040204" pitchFamily="34" charset="0"/>
              </a:rPr>
              <a:t>Пакет 2</a:t>
            </a:r>
            <a:endParaRPr lang="ru-RU" altLang="ru-RU" sz="1800" dirty="0">
              <a:solidFill>
                <a:prstClr val="white"/>
              </a:solidFill>
              <a:latin typeface="Tahoma" panose="020B0604030504040204" pitchFamily="34" charset="0"/>
              <a:ea typeface="ＭＳ Ｐゴシック" panose="020B0600070205080204" pitchFamily="34" charset="-128"/>
              <a:cs typeface="Tahoma" panose="020B0604030504040204" pitchFamily="34" charset="0"/>
            </a:endParaRPr>
          </a:p>
          <a:p>
            <a:pPr>
              <a:defRPr/>
            </a:pPr>
            <a:endParaRPr lang="ru-RU" altLang="ru-RU" sz="1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" name="Рисунок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530" y="321500"/>
            <a:ext cx="503237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51520" y="4506965"/>
            <a:ext cx="18722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200" b="1" dirty="0" smtClean="0">
                <a:solidFill>
                  <a:prstClr val="white"/>
                </a:solidFill>
                <a:latin typeface="Tahoma" panose="020B0604030504040204" pitchFamily="34" charset="0"/>
                <a:ea typeface="ＭＳ Ｐゴシック" panose="020B0600070205080204" pitchFamily="34" charset="-128"/>
                <a:cs typeface="Tahoma" panose="020B0604030504040204" pitchFamily="34" charset="0"/>
              </a:rPr>
              <a:t>Новосибирск</a:t>
            </a:r>
          </a:p>
        </p:txBody>
      </p:sp>
    </p:spTree>
    <p:extLst>
      <p:ext uri="{BB962C8B-B14F-4D97-AF65-F5344CB8AC3E}">
        <p14:creationId xmlns:p14="http://schemas.microsoft.com/office/powerpoint/2010/main" val="4130872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926594" y="291037"/>
            <a:ext cx="8055896" cy="353884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685800">
              <a:tabLst>
                <a:tab pos="1258888" algn="l"/>
              </a:tabLst>
              <a:defRPr/>
            </a:pPr>
            <a:r>
              <a:rPr lang="ru-RU" altLang="ru-RU" sz="1200" b="1" dirty="0" smtClean="0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Дополнение №1 к Плану первоочередных мероприятий (действий) по обеспечению поддержки экономики Новосибирской области в условиях ухудшения ситуации в связи с распространением</a:t>
            </a:r>
          </a:p>
          <a:p>
            <a:pPr defTabSz="685800">
              <a:tabLst>
                <a:tab pos="1258888" algn="l"/>
              </a:tabLst>
              <a:defRPr/>
            </a:pPr>
            <a:r>
              <a:rPr lang="ru-RU" altLang="ru-RU" sz="1200" b="1" dirty="0" smtClean="0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новой </a:t>
            </a:r>
            <a:r>
              <a:rPr lang="ru-RU" altLang="ru-RU" sz="1200" b="1" dirty="0" err="1" smtClean="0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коронавирусной</a:t>
            </a:r>
            <a:r>
              <a:rPr lang="ru-RU" altLang="ru-RU" sz="1200" b="1" dirty="0" smtClean="0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инфекции (COVID-19) от «08» апреля 2020 г.</a:t>
            </a:r>
            <a:endParaRPr lang="ru-RU" altLang="ru-RU" sz="1200" b="1" dirty="0">
              <a:solidFill>
                <a:prstClr val="black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3" name="Рисунок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530" y="179057"/>
            <a:ext cx="503237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Прямая соединительная линия 3"/>
          <p:cNvCxnSpPr/>
          <p:nvPr/>
        </p:nvCxnSpPr>
        <p:spPr>
          <a:xfrm>
            <a:off x="1016605" y="816555"/>
            <a:ext cx="7965885" cy="0"/>
          </a:xfrm>
          <a:prstGeom prst="line">
            <a:avLst/>
          </a:prstGeom>
          <a:ln>
            <a:solidFill>
              <a:srgbClr val="006C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940680" y="973345"/>
            <a:ext cx="8041810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Продление сроков уплаты авансовых платежей за 1 и 2 квартал 2020 года по налогу на имущество организаций для налогоплательщиков из пострадавших отраслей, </a:t>
            </a:r>
            <a:r>
              <a:rPr lang="ru-RU" sz="1000" dirty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которые не имеют право на перенос срока уплаты </a:t>
            </a:r>
            <a:r>
              <a:rPr lang="ru-RU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данных авансовых платежей в соответствии с Постановлением Правительства РФ от 02.04.2020 № 409 «О мерах по обеспечению устойчивого развития экономики» и вынужденные приостановить свою деятельность на территории Новосибирской </a:t>
            </a:r>
            <a:r>
              <a:rPr lang="ru-RU" sz="10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области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endParaRPr lang="ru-RU" sz="1000" b="1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1000" dirty="0" smtClean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 </a:t>
            </a:r>
            <a:r>
              <a:rPr lang="ru-RU" sz="1000" dirty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условии сохранения не менее 90% рабочих  мест и заработной платы </a:t>
            </a:r>
            <a:r>
              <a:rPr lang="ru-RU" sz="1000" dirty="0" smtClean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сотрудников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endParaRPr lang="ru-RU" sz="900" b="1" dirty="0" smtClean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886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926594" y="291037"/>
            <a:ext cx="8055896" cy="353884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685800">
              <a:tabLst>
                <a:tab pos="1258888" algn="l"/>
              </a:tabLst>
              <a:defRPr/>
            </a:pPr>
            <a:r>
              <a:rPr lang="ru-RU" altLang="ru-RU" sz="1200" b="1" dirty="0" smtClean="0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Дополнение №1 к Плану первоочередных мероприятий (действий) по обеспечению поддержки экономики Новосибирской области в условиях ухудшения ситуации в связи с распространением</a:t>
            </a:r>
          </a:p>
          <a:p>
            <a:pPr defTabSz="685800">
              <a:tabLst>
                <a:tab pos="1258888" algn="l"/>
              </a:tabLst>
              <a:defRPr/>
            </a:pPr>
            <a:r>
              <a:rPr lang="ru-RU" altLang="ru-RU" sz="1200" b="1" dirty="0" smtClean="0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новой </a:t>
            </a:r>
            <a:r>
              <a:rPr lang="ru-RU" altLang="ru-RU" sz="1200" b="1" dirty="0" err="1" smtClean="0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коронавирусной</a:t>
            </a:r>
            <a:r>
              <a:rPr lang="ru-RU" altLang="ru-RU" sz="1200" b="1" dirty="0" smtClean="0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инфекции (COVID-19) от «08» апреля 2020 г.</a:t>
            </a:r>
            <a:endParaRPr lang="ru-RU" altLang="ru-RU" sz="1200" b="1" dirty="0">
              <a:solidFill>
                <a:prstClr val="black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3" name="Рисунок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530" y="179057"/>
            <a:ext cx="503237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Прямая соединительная линия 3"/>
          <p:cNvCxnSpPr/>
          <p:nvPr/>
        </p:nvCxnSpPr>
        <p:spPr>
          <a:xfrm>
            <a:off x="1016605" y="816555"/>
            <a:ext cx="7965885" cy="0"/>
          </a:xfrm>
          <a:prstGeom prst="line">
            <a:avLst/>
          </a:prstGeom>
          <a:ln>
            <a:solidFill>
              <a:srgbClr val="006C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940680" y="931532"/>
            <a:ext cx="804181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10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Продление </a:t>
            </a:r>
            <a:r>
              <a:rPr lang="ru-RU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сроков уплаты авансовых платежей за 1 и 2 квартал 2020 года по налогу на имущество организаций для </a:t>
            </a:r>
            <a:r>
              <a:rPr lang="ru-RU" sz="10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следующих налогоплательщиков:</a:t>
            </a:r>
            <a:endParaRPr lang="ru-RU" sz="10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endParaRPr lang="ru-RU" sz="10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buFont typeface="Wingdings" panose="05000000000000000000" pitchFamily="2" charset="2"/>
              <a:buChar char="§"/>
              <a:defRPr/>
            </a:pPr>
            <a:r>
              <a:rPr lang="ru-RU" sz="10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административно-деловых </a:t>
            </a:r>
            <a:r>
              <a:rPr lang="ru-RU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центров и торговых центров (комплексов) общей площадью свыше 3000 квадратных метров и помещений в </a:t>
            </a:r>
            <a:r>
              <a:rPr lang="ru-RU" sz="10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них</a:t>
            </a:r>
            <a:endParaRPr lang="ru-RU" sz="10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buFont typeface="Wingdings" panose="05000000000000000000" pitchFamily="2" charset="2"/>
              <a:buChar char="§"/>
              <a:defRPr/>
            </a:pPr>
            <a:endParaRPr lang="ru-RU" sz="10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buFont typeface="Wingdings" panose="05000000000000000000" pitchFamily="2" charset="2"/>
              <a:buChar char="§"/>
              <a:defRPr/>
            </a:pPr>
            <a:r>
              <a:rPr lang="ru-RU" sz="10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нежилых </a:t>
            </a:r>
            <a:r>
              <a:rPr lang="ru-RU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помещений, назначение которых предусматривает размещение офисов, торговых объектов, объектов общественного питания и бытового обслуживания либо которые фактически используются для размещения офисов, торговых объектов, объектов общественного питания и бытового обслуживания, расположенных в отдельно стоящих нежилых зданиях общей площадью свыше 3000 квадратных метров или в многоквартирных домах, общая площадь нежилых помещений в которых превышает 3000 квадратных </a:t>
            </a:r>
            <a:r>
              <a:rPr lang="ru-RU" sz="10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метров</a:t>
            </a:r>
            <a:endParaRPr lang="ru-RU" sz="10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endParaRPr lang="ru-RU" sz="1000" dirty="0" smtClean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1000" dirty="0" smtClean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 условии предоставления </a:t>
            </a:r>
            <a:r>
              <a:rPr lang="ru-RU" sz="1000" dirty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отсрочки не менее 50% от арендной платы по договорам аренды недвижимого имущества, заключенных до 18 марта 2020 года, либо снижения ежемесячных арендных платежей на 30% на период не менее 6 месяцев 2020 года и сохранившим не менее 90% рабочих мест и заработной </a:t>
            </a:r>
            <a:r>
              <a:rPr lang="ru-RU" sz="1000" dirty="0" smtClean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платы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endParaRPr lang="ru-RU" sz="10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Уплата суммы налога на имущество организаций, по которому предоставлена отсрочка (рассрочка), производится равными частями в размере одной двенадцатой указанной суммы ежемесячно, не позднее последнего числа, начиная с 01.01.2021 </a:t>
            </a:r>
            <a:r>
              <a:rPr lang="ru-RU" sz="10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года</a:t>
            </a:r>
            <a:endParaRPr lang="ru-RU" sz="10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0529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926594" y="291037"/>
            <a:ext cx="8055896" cy="353884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685800">
              <a:tabLst>
                <a:tab pos="1258888" algn="l"/>
              </a:tabLst>
              <a:defRPr/>
            </a:pPr>
            <a:r>
              <a:rPr lang="ru-RU" altLang="ru-RU" sz="1200" b="1" dirty="0" smtClean="0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Дополнение №1 к Плану первоочередных мероприятий (действий) по обеспечению поддержки экономики Новосибирской области в условиях ухудшения ситуации в связи с распространением</a:t>
            </a:r>
          </a:p>
          <a:p>
            <a:pPr defTabSz="685800">
              <a:tabLst>
                <a:tab pos="1258888" algn="l"/>
              </a:tabLst>
              <a:defRPr/>
            </a:pPr>
            <a:r>
              <a:rPr lang="ru-RU" altLang="ru-RU" sz="1200" b="1" dirty="0" smtClean="0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новой </a:t>
            </a:r>
            <a:r>
              <a:rPr lang="ru-RU" altLang="ru-RU" sz="1200" b="1" dirty="0" err="1" smtClean="0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коронавирусной</a:t>
            </a:r>
            <a:r>
              <a:rPr lang="ru-RU" altLang="ru-RU" sz="1200" b="1" dirty="0" smtClean="0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инфекции (COVID-19) от «08» апреля 2020 г.</a:t>
            </a:r>
            <a:endParaRPr lang="ru-RU" altLang="ru-RU" sz="1200" b="1" dirty="0">
              <a:solidFill>
                <a:prstClr val="black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3" name="Рисунок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530" y="179057"/>
            <a:ext cx="503237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Прямая соединительная линия 3"/>
          <p:cNvCxnSpPr/>
          <p:nvPr/>
        </p:nvCxnSpPr>
        <p:spPr>
          <a:xfrm>
            <a:off x="1016605" y="816555"/>
            <a:ext cx="7965885" cy="0"/>
          </a:xfrm>
          <a:prstGeom prst="line">
            <a:avLst/>
          </a:prstGeom>
          <a:ln>
            <a:solidFill>
              <a:srgbClr val="006C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940680" y="931532"/>
            <a:ext cx="804181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Освобождение от арендной платы на период с 18.03.2020 до дня прекращения действия режима повышенной готовности на территории Новосибирской области арендаторов недвижимого имущества, находящегося в государственной собственности Новосибирской области </a:t>
            </a:r>
            <a:r>
              <a:rPr lang="ru-RU" sz="1000" dirty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связи с невозможностью использования данного имущества</a:t>
            </a:r>
            <a:r>
              <a:rPr lang="ru-RU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связанной с принятием Постановления Новосибирской области от 18.03.2020 № 72-п «О введении режима повышенной готовности на территории Новосибирской области</a:t>
            </a:r>
            <a:r>
              <a:rPr lang="ru-RU" sz="10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»</a:t>
            </a:r>
            <a:endParaRPr lang="ru-RU" sz="10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2768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926594" y="291037"/>
            <a:ext cx="8055896" cy="353884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685800">
              <a:tabLst>
                <a:tab pos="1258888" algn="l"/>
              </a:tabLst>
              <a:defRPr/>
            </a:pPr>
            <a:r>
              <a:rPr lang="ru-RU" altLang="ru-RU" sz="1200" b="1" dirty="0" smtClean="0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Дополнение №1 к Плану первоочередных мероприятий (действий) по обеспечению поддержки экономики Новосибирской области в условиях ухудшения ситуации в связи с распространением</a:t>
            </a:r>
          </a:p>
          <a:p>
            <a:pPr defTabSz="685800">
              <a:tabLst>
                <a:tab pos="1258888" algn="l"/>
              </a:tabLst>
              <a:defRPr/>
            </a:pPr>
            <a:r>
              <a:rPr lang="ru-RU" altLang="ru-RU" sz="1200" b="1" dirty="0" smtClean="0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новой </a:t>
            </a:r>
            <a:r>
              <a:rPr lang="ru-RU" altLang="ru-RU" sz="1200" b="1" dirty="0" err="1" smtClean="0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коронавирусной</a:t>
            </a:r>
            <a:r>
              <a:rPr lang="ru-RU" altLang="ru-RU" sz="1200" b="1" dirty="0" smtClean="0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инфекции (COVID-19) от «08» апреля 2020 г.</a:t>
            </a:r>
            <a:endParaRPr lang="ru-RU" altLang="ru-RU" sz="1200" b="1" dirty="0">
              <a:solidFill>
                <a:prstClr val="black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3" name="Рисунок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530" y="179057"/>
            <a:ext cx="503237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Прямая соединительная линия 3"/>
          <p:cNvCxnSpPr/>
          <p:nvPr/>
        </p:nvCxnSpPr>
        <p:spPr>
          <a:xfrm>
            <a:off x="1016605" y="816555"/>
            <a:ext cx="7965885" cy="0"/>
          </a:xfrm>
          <a:prstGeom prst="line">
            <a:avLst/>
          </a:prstGeom>
          <a:ln>
            <a:solidFill>
              <a:srgbClr val="006C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940680" y="931532"/>
            <a:ext cx="804181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10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Упрощение процедур по предоставлению региональных мер государственной </a:t>
            </a:r>
            <a:r>
              <a:rPr lang="ru-RU" sz="10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поддержки</a:t>
            </a:r>
            <a:endParaRPr lang="ru-RU" sz="1000" b="1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endParaRPr lang="ru-RU" sz="1000" b="1" dirty="0" smtClean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10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приостановление </a:t>
            </a:r>
            <a:r>
              <a:rPr lang="ru-RU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 01.01.2021 обязательного условия отсутствия неисполненной обязанности по уплате налогов, сборов, страховых взносов, пеней, штрафов, </a:t>
            </a:r>
            <a:r>
              <a:rPr lang="ru-RU" sz="10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процентов</a:t>
            </a:r>
            <a:endParaRPr lang="ru-RU" sz="10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endParaRPr lang="ru-RU" sz="1000" b="1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1000" dirty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 условии сохранения не менее 90% рабочих  мест и заработной платы </a:t>
            </a:r>
            <a:r>
              <a:rPr lang="ru-RU" sz="1000" dirty="0" smtClean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сотрудников</a:t>
            </a:r>
            <a:endParaRPr lang="ru-RU" sz="1000" dirty="0">
              <a:solidFill>
                <a:srgbClr val="006CB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7518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926594" y="291037"/>
            <a:ext cx="8055896" cy="353884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685800">
              <a:tabLst>
                <a:tab pos="1258888" algn="l"/>
              </a:tabLst>
              <a:defRPr/>
            </a:pPr>
            <a:r>
              <a:rPr lang="ru-RU" altLang="ru-RU" sz="1200" b="1" dirty="0" smtClean="0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Дополнение №1 к Плану первоочередных мероприятий (действий) по обеспечению поддержки экономики Новосибирской области в условиях ухудшения ситуации в связи с распространением</a:t>
            </a:r>
          </a:p>
          <a:p>
            <a:pPr defTabSz="685800">
              <a:tabLst>
                <a:tab pos="1258888" algn="l"/>
              </a:tabLst>
              <a:defRPr/>
            </a:pPr>
            <a:r>
              <a:rPr lang="ru-RU" altLang="ru-RU" sz="1200" b="1" dirty="0" smtClean="0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новой </a:t>
            </a:r>
            <a:r>
              <a:rPr lang="ru-RU" altLang="ru-RU" sz="1200" b="1" dirty="0" err="1" smtClean="0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коронавирусной</a:t>
            </a:r>
            <a:r>
              <a:rPr lang="ru-RU" altLang="ru-RU" sz="1200" b="1" dirty="0" smtClean="0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инфекции (COVID-19) от «08» апреля 2020 г.</a:t>
            </a:r>
            <a:endParaRPr lang="ru-RU" altLang="ru-RU" sz="1200" b="1" dirty="0">
              <a:solidFill>
                <a:prstClr val="black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3" name="Рисунок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530" y="179057"/>
            <a:ext cx="503237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Прямая соединительная линия 3"/>
          <p:cNvCxnSpPr/>
          <p:nvPr/>
        </p:nvCxnSpPr>
        <p:spPr>
          <a:xfrm>
            <a:off x="1016605" y="816555"/>
            <a:ext cx="7965885" cy="0"/>
          </a:xfrm>
          <a:prstGeom prst="line">
            <a:avLst/>
          </a:prstGeom>
          <a:ln>
            <a:solidFill>
              <a:srgbClr val="006C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940680" y="931532"/>
            <a:ext cx="8041810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r>
              <a:rPr lang="ru-RU" sz="10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Мероприятия по поддержке занятости и повышению покупательной способности </a:t>
            </a:r>
            <a:r>
              <a:rPr lang="ru-RU" sz="10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населения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endParaRPr lang="ru-RU" sz="1000" dirty="0" smtClean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1450" indent="-171450" eaLnBrk="1" fontAlgn="t" hangingPunct="1">
              <a:buClr>
                <a:srgbClr val="006CB5"/>
              </a:buClr>
              <a:buFont typeface="Wingdings" panose="05000000000000000000" pitchFamily="2" charset="2"/>
              <a:buChar char="§"/>
            </a:pPr>
            <a:r>
              <a:rPr lang="ru-RU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Предоставление ежемесячной выплаты на ребенка в возрасте от 3 до 7 лет включительно семьям, в которых размер среднедушевого дохода семьи не превышает величину прожиточного минимума на душу населения, установленную в Новосибирской </a:t>
            </a:r>
            <a:r>
              <a:rPr lang="ru-RU" sz="10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области, </a:t>
            </a:r>
            <a:r>
              <a:rPr lang="ru-RU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 </a:t>
            </a:r>
            <a:r>
              <a:rPr lang="ru-RU" sz="10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01.06.2020</a:t>
            </a:r>
          </a:p>
          <a:p>
            <a:pPr eaLnBrk="1" fontAlgn="t" hangingPunct="1">
              <a:buClr>
                <a:srgbClr val="006CB5"/>
              </a:buClr>
            </a:pPr>
            <a:endParaRPr lang="ru-RU" sz="10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1450" indent="-171450" eaLnBrk="1" fontAlgn="t" hangingPunct="1">
              <a:buClr>
                <a:srgbClr val="006CB5"/>
              </a:buClr>
              <a:buFont typeface="Wingdings" panose="05000000000000000000" pitchFamily="2" charset="2"/>
              <a:buChar char="§"/>
            </a:pPr>
            <a:r>
              <a:rPr lang="ru-RU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Увеличение минимального размера пособия по уходу за </a:t>
            </a:r>
            <a:r>
              <a:rPr lang="ru-RU" sz="10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ребенком с </a:t>
            </a:r>
            <a:r>
              <a:rPr lang="ru-RU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3375 до 6751 рублей (для неработающих людей, в том числе студентов</a:t>
            </a:r>
            <a:r>
              <a:rPr lang="ru-RU" sz="10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  <a:p>
            <a:pPr marL="171450" indent="-171450" eaLnBrk="1" fontAlgn="t" hangingPunct="1">
              <a:buClr>
                <a:srgbClr val="006CB5"/>
              </a:buClr>
              <a:buFont typeface="Wingdings" panose="05000000000000000000" pitchFamily="2" charset="2"/>
              <a:buChar char="§"/>
            </a:pPr>
            <a:endParaRPr lang="ru-RU" sz="10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1450" indent="-171450" eaLnBrk="1" fontAlgn="t" hangingPunct="1">
              <a:buClr>
                <a:srgbClr val="006CB5"/>
              </a:buClr>
              <a:buFont typeface="Wingdings" panose="05000000000000000000" pitchFamily="2" charset="2"/>
              <a:buChar char="§"/>
            </a:pPr>
            <a:r>
              <a:rPr lang="ru-RU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Предоставление единовременной выплаты в размере 10 тысяч рублей на каждого ребёнка в возрасте от 3 до 16 лет, имеющего гражданство Российской Федерации </a:t>
            </a:r>
            <a:endParaRPr lang="ru-RU" sz="1000" dirty="0" smtClean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1450" indent="-171450" eaLnBrk="1" fontAlgn="t" hangingPunct="1">
              <a:buClr>
                <a:srgbClr val="006CB5"/>
              </a:buClr>
              <a:buFont typeface="Wingdings" panose="05000000000000000000" pitchFamily="2" charset="2"/>
              <a:buChar char="§"/>
            </a:pPr>
            <a:endParaRPr lang="ru-RU" sz="10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1450" indent="-171450" eaLnBrk="1" fontAlgn="t" hangingPunct="1">
              <a:buClr>
                <a:srgbClr val="006CB5"/>
              </a:buClr>
              <a:buFont typeface="Wingdings" panose="05000000000000000000" pitchFamily="2" charset="2"/>
              <a:buChar char="§"/>
            </a:pPr>
            <a:r>
              <a:rPr lang="ru-RU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Предоставление дополнительных выплат семьям, имеющим право на материнский капитал, в размере 5 тысяч рублей в месяц на каждого ребёнка в возрасте до 3 лет </a:t>
            </a:r>
            <a:endParaRPr lang="ru-RU" sz="1000" dirty="0" smtClean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1450" indent="-171450" eaLnBrk="1" fontAlgn="t" hangingPunct="1">
              <a:buClr>
                <a:srgbClr val="006CB5"/>
              </a:buClr>
              <a:buFont typeface="Wingdings" panose="05000000000000000000" pitchFamily="2" charset="2"/>
              <a:buChar char="§"/>
            </a:pPr>
            <a:endParaRPr lang="ru-RU" sz="10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1450" indent="-171450" eaLnBrk="1" fontAlgn="t" hangingPunct="1">
              <a:buClr>
                <a:srgbClr val="006CB5"/>
              </a:buClr>
              <a:buFont typeface="Wingdings" panose="05000000000000000000" pitchFamily="2" charset="2"/>
              <a:buChar char="§"/>
            </a:pPr>
            <a:r>
              <a:rPr lang="ru-RU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Предоставление выплат в размере 3 тысяч рублей в месяц на каждого несовершеннолетнего ребёнка семьям при временной потере работы </a:t>
            </a:r>
            <a:r>
              <a:rPr lang="ru-RU" sz="10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родителями</a:t>
            </a:r>
          </a:p>
          <a:p>
            <a:pPr marL="171450" indent="-171450" eaLnBrk="1" fontAlgn="t" hangingPunct="1">
              <a:buClr>
                <a:srgbClr val="006CB5"/>
              </a:buClr>
              <a:buFont typeface="Wingdings" panose="05000000000000000000" pitchFamily="2" charset="2"/>
              <a:buChar char="§"/>
            </a:pPr>
            <a:endParaRPr lang="ru-RU" sz="10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1450" indent="-171450" eaLnBrk="1" fontAlgn="t" hangingPunct="1">
              <a:buClr>
                <a:srgbClr val="006CB5"/>
              </a:buClr>
              <a:buFont typeface="Wingdings" panose="05000000000000000000" pitchFamily="2" charset="2"/>
              <a:buChar char="§"/>
            </a:pPr>
            <a:r>
              <a:rPr lang="ru-RU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Предоставление ежемесячной выплаты в размере 5 тысяч рублей семьям, у которых нет права на материнский капитал </a:t>
            </a:r>
          </a:p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buFont typeface="Wingdings" panose="05000000000000000000" pitchFamily="2" charset="2"/>
              <a:buChar char="§"/>
              <a:defRPr/>
            </a:pPr>
            <a:endParaRPr lang="ru-RU" sz="10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endParaRPr lang="ru-RU" sz="9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endParaRPr lang="ru-RU" sz="900" b="1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808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343400" cy="5143500"/>
          </a:xfrm>
          <a:prstGeom prst="rect">
            <a:avLst/>
          </a:prstGeom>
        </p:spPr>
      </p:pic>
      <p:sp>
        <p:nvSpPr>
          <p:cNvPr id="10" name="TextBox 7">
            <a:extLst>
              <a:ext uri="{FF2B5EF4-FFF2-40B4-BE49-F238E27FC236}">
                <a16:creationId xmlns:a16="http://schemas.microsoft.com/office/drawing/2014/main" id="{7CA869C1-E635-4591-8356-721CD853C2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1841" y="1626645"/>
            <a:ext cx="5760640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altLang="ru-RU" sz="1800" b="1" dirty="0" smtClean="0">
                <a:solidFill>
                  <a:srgbClr val="006CB5"/>
                </a:solidFill>
                <a:latin typeface="Tahoma" panose="020B0604030504040204" pitchFamily="34" charset="0"/>
                <a:ea typeface="ＭＳ Ｐゴシック" panose="020B0600070205080204" pitchFamily="34" charset="-128"/>
                <a:cs typeface="Tahoma" panose="020B0604030504040204" pitchFamily="34" charset="0"/>
              </a:rPr>
              <a:t>РЕАЛИЗУЕМЫЕ СОВМЕСТНО С НОВОСИБИРСКОЙ ОБЛАСТЬЮ</a:t>
            </a:r>
            <a:endParaRPr lang="ru-RU" altLang="ru-RU" sz="1800" b="1" dirty="0">
              <a:solidFill>
                <a:srgbClr val="006CB5"/>
              </a:solidFill>
              <a:latin typeface="Tahoma" panose="020B0604030504040204" pitchFamily="34" charset="0"/>
              <a:ea typeface="ＭＳ Ｐゴシック" panose="020B0600070205080204" pitchFamily="34" charset="-128"/>
              <a:cs typeface="Tahoma" panose="020B0604030504040204" pitchFamily="34" charset="0"/>
            </a:endParaRP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7CA869C1-E635-4591-8356-721CD853C2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1626645"/>
            <a:ext cx="3240360" cy="141577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altLang="ru-RU" sz="1800" b="1" dirty="0" smtClean="0">
                <a:solidFill>
                  <a:prstClr val="white"/>
                </a:solidFill>
                <a:latin typeface="Tahoma" panose="020B0604030504040204" pitchFamily="34" charset="0"/>
                <a:ea typeface="ＭＳ Ｐゴシック" panose="020B0600070205080204" pitchFamily="34" charset="-128"/>
                <a:cs typeface="Tahoma" panose="020B0604030504040204" pitchFamily="34" charset="0"/>
              </a:rPr>
              <a:t>ФЕДЕРАЛЬНЫЕ </a:t>
            </a:r>
          </a:p>
          <a:p>
            <a:pPr>
              <a:defRPr/>
            </a:pPr>
            <a:r>
              <a:rPr lang="ru-RU" altLang="ru-RU" sz="1800" b="1" dirty="0" smtClean="0">
                <a:solidFill>
                  <a:prstClr val="white"/>
                </a:solidFill>
                <a:latin typeface="Tahoma" panose="020B0604030504040204" pitchFamily="34" charset="0"/>
                <a:ea typeface="ＭＳ Ｐゴシック" panose="020B0600070205080204" pitchFamily="34" charset="-128"/>
                <a:cs typeface="Tahoma" panose="020B0604030504040204" pitchFamily="34" charset="0"/>
              </a:rPr>
              <a:t>МЕРЫ ПОДДЕРЖКИ</a:t>
            </a:r>
          </a:p>
          <a:p>
            <a:pPr>
              <a:defRPr/>
            </a:pPr>
            <a:endParaRPr lang="ru-RU" altLang="ru-RU" sz="1800" b="1" dirty="0">
              <a:solidFill>
                <a:prstClr val="white"/>
              </a:solidFill>
              <a:latin typeface="Tahoma" panose="020B0604030504040204" pitchFamily="34" charset="0"/>
              <a:ea typeface="ＭＳ Ｐゴシック" panose="020B0600070205080204" pitchFamily="34" charset="-128"/>
              <a:cs typeface="Tahoma" panose="020B0604030504040204" pitchFamily="34" charset="0"/>
            </a:endParaRPr>
          </a:p>
          <a:p>
            <a:pPr>
              <a:defRPr/>
            </a:pPr>
            <a:r>
              <a:rPr lang="ru-RU" altLang="ru-RU" sz="1800" dirty="0" smtClean="0">
                <a:solidFill>
                  <a:prstClr val="white"/>
                </a:solidFill>
                <a:latin typeface="Tahoma" panose="020B0604030504040204" pitchFamily="34" charset="0"/>
                <a:ea typeface="ＭＳ Ｐゴシック" panose="020B0600070205080204" pitchFamily="34" charset="-128"/>
                <a:cs typeface="Tahoma" panose="020B0604030504040204" pitchFamily="34" charset="0"/>
              </a:rPr>
              <a:t>Пакет 3</a:t>
            </a:r>
            <a:endParaRPr lang="ru-RU" altLang="ru-RU" sz="1800" dirty="0">
              <a:solidFill>
                <a:prstClr val="white"/>
              </a:solidFill>
              <a:latin typeface="Tahoma" panose="020B0604030504040204" pitchFamily="34" charset="0"/>
              <a:ea typeface="ＭＳ Ｐゴシック" panose="020B0600070205080204" pitchFamily="34" charset="-128"/>
              <a:cs typeface="Tahoma" panose="020B0604030504040204" pitchFamily="34" charset="0"/>
            </a:endParaRPr>
          </a:p>
          <a:p>
            <a:pPr>
              <a:defRPr/>
            </a:pPr>
            <a:endParaRPr lang="ru-RU" altLang="ru-RU" sz="1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" name="Рисунок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530" y="321500"/>
            <a:ext cx="503237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51520" y="4506965"/>
            <a:ext cx="18722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200" b="1" dirty="0" smtClean="0">
                <a:solidFill>
                  <a:prstClr val="white"/>
                </a:solidFill>
                <a:latin typeface="Tahoma" panose="020B0604030504040204" pitchFamily="34" charset="0"/>
                <a:ea typeface="ＭＳ Ｐゴシック" panose="020B0600070205080204" pitchFamily="34" charset="-128"/>
                <a:cs typeface="Tahoma" panose="020B0604030504040204" pitchFamily="34" charset="0"/>
              </a:rPr>
              <a:t>Новосибирск</a:t>
            </a:r>
          </a:p>
        </p:txBody>
      </p:sp>
    </p:spTree>
    <p:extLst>
      <p:ext uri="{BB962C8B-B14F-4D97-AF65-F5344CB8AC3E}">
        <p14:creationId xmlns:p14="http://schemas.microsoft.com/office/powerpoint/2010/main" val="3461804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926594" y="291037"/>
            <a:ext cx="8055896" cy="353884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685800">
              <a:tabLst>
                <a:tab pos="1258888" algn="l"/>
              </a:tabLst>
              <a:defRPr/>
            </a:pPr>
            <a:r>
              <a:rPr lang="ru-RU" altLang="ru-RU" sz="1200" b="1" dirty="0" smtClean="0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Дополнение №1 к Плану первоочередных мероприятий (действий) по обеспечению поддержки экономики Новосибирской области в условиях ухудшения ситуации в связи с распространением</a:t>
            </a:r>
          </a:p>
          <a:p>
            <a:pPr defTabSz="685800">
              <a:tabLst>
                <a:tab pos="1258888" algn="l"/>
              </a:tabLst>
              <a:defRPr/>
            </a:pPr>
            <a:r>
              <a:rPr lang="ru-RU" altLang="ru-RU" sz="1200" b="1" dirty="0" smtClean="0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новой </a:t>
            </a:r>
            <a:r>
              <a:rPr lang="ru-RU" altLang="ru-RU" sz="1200" b="1" dirty="0" err="1" smtClean="0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коронавирусной</a:t>
            </a:r>
            <a:r>
              <a:rPr lang="ru-RU" altLang="ru-RU" sz="1200" b="1" dirty="0" smtClean="0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инфекции (COVID-19) от «08» апреля 2020 г.</a:t>
            </a:r>
            <a:endParaRPr lang="ru-RU" altLang="ru-RU" sz="1200" b="1" dirty="0">
              <a:solidFill>
                <a:prstClr val="black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3" name="Рисунок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530" y="179057"/>
            <a:ext cx="503237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Прямая соединительная линия 3"/>
          <p:cNvCxnSpPr/>
          <p:nvPr/>
        </p:nvCxnSpPr>
        <p:spPr>
          <a:xfrm>
            <a:off x="1016605" y="816555"/>
            <a:ext cx="7965885" cy="0"/>
          </a:xfrm>
          <a:prstGeom prst="line">
            <a:avLst/>
          </a:prstGeom>
          <a:ln>
            <a:solidFill>
              <a:srgbClr val="006C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940680" y="1041580"/>
            <a:ext cx="8041810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t" hangingPunct="1"/>
            <a:r>
              <a:rPr lang="ru-RU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Предоставление </a:t>
            </a:r>
            <a:r>
              <a:rPr lang="ru-RU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льготных кредитов в размере </a:t>
            </a:r>
            <a:r>
              <a:rPr lang="ru-RU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одного </a:t>
            </a:r>
            <a:r>
              <a:rPr lang="ru-RU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МРОТ на сотрудника организациям, осуществляющим деятельность в пострадавших отраслях, а также социально ориентированным НКО, в целях поддержки занятости </a:t>
            </a:r>
            <a:endParaRPr lang="ru-RU" sz="1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fontAlgn="t" hangingPunct="1"/>
            <a:r>
              <a:rPr lang="ru-RU" sz="1000" dirty="0" smtClean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100</a:t>
            </a:r>
            <a:r>
              <a:rPr lang="ru-RU" sz="1000" dirty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% списание кредита и процентов при сохранении 90% персонала, 50% – при сохранении 80</a:t>
            </a:r>
            <a:r>
              <a:rPr lang="ru-RU" sz="1000" dirty="0" smtClean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%</a:t>
            </a:r>
            <a:endParaRPr lang="ru-RU" sz="1000" dirty="0">
              <a:solidFill>
                <a:srgbClr val="006CB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fontAlgn="t" hangingPunct="1"/>
            <a:endParaRPr lang="ru-RU" sz="1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fontAlgn="t" hangingPunct="1"/>
            <a:r>
              <a:rPr lang="ru-RU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Списание </a:t>
            </a:r>
            <a:r>
              <a:rPr lang="ru-RU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налогов и страховых взносов (за исключением НДС) за </a:t>
            </a:r>
            <a:r>
              <a:rPr lang="ru-RU" sz="1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 квартал </a:t>
            </a:r>
            <a:r>
              <a:rPr lang="ru-RU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2020 года предприятий из пострадавших отраслей </a:t>
            </a:r>
            <a:endParaRPr lang="ru-RU" sz="1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fontAlgn="t" hangingPunct="1"/>
            <a:r>
              <a:rPr lang="ru-RU" sz="1000" dirty="0" smtClean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</a:t>
            </a:r>
            <a:r>
              <a:rPr lang="ru-RU" sz="1000" dirty="0" err="1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т.ч</a:t>
            </a:r>
            <a:r>
              <a:rPr lang="ru-RU" sz="1000" dirty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субъектам МСП, индивидуальным предпринимателям и социально-ориентированным </a:t>
            </a:r>
            <a:r>
              <a:rPr lang="ru-RU" sz="1000" dirty="0" smtClean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НКО</a:t>
            </a:r>
            <a:endParaRPr lang="ru-RU" sz="1000" dirty="0">
              <a:solidFill>
                <a:srgbClr val="006CB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fontAlgn="t" hangingPunct="1"/>
            <a:r>
              <a:rPr lang="ru-RU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</a:p>
          <a:p>
            <a:pPr eaLnBrk="1" fontAlgn="t" hangingPunct="1"/>
            <a:r>
              <a:rPr lang="ru-RU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Предоставление налогового капитала в размере одного МРОТ для проведения налоговых платежей без привлечения собственных средств </a:t>
            </a:r>
            <a:r>
              <a:rPr lang="ru-RU" sz="1000" dirty="0" err="1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самозанятым</a:t>
            </a:r>
            <a:r>
              <a:rPr lang="ru-RU" sz="1000" dirty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000" dirty="0" smtClean="0">
                <a:solidFill>
                  <a:srgbClr val="006CB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гражданам</a:t>
            </a:r>
          </a:p>
          <a:p>
            <a:pPr eaLnBrk="1" fontAlgn="t" hangingPunct="1"/>
            <a:endParaRPr lang="ru-RU" sz="1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fontAlgn="t" hangingPunct="1"/>
            <a:r>
              <a:rPr lang="ru-RU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Предоставление налогового вычета индивидуальным предпринимателям в размере одного МРОТ в отношении страховых взносов</a:t>
            </a:r>
          </a:p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buFont typeface="Wingdings" panose="05000000000000000000" pitchFamily="2" charset="2"/>
              <a:buChar char="§"/>
              <a:defRPr/>
            </a:pPr>
            <a:endParaRPr lang="ru-RU" sz="10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endParaRPr lang="ru-RU" sz="9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6CB5"/>
              </a:buClr>
              <a:defRPr/>
            </a:pPr>
            <a:endParaRPr lang="ru-RU" sz="9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8546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926594" y="291037"/>
            <a:ext cx="7200801" cy="353884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685800">
              <a:tabLst>
                <a:tab pos="1258888" algn="l"/>
              </a:tabLst>
              <a:defRPr/>
            </a:pPr>
            <a:r>
              <a:rPr lang="ru-RU" altLang="ru-RU" sz="1200" b="1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ПОМОЩЬ</a:t>
            </a:r>
            <a:endParaRPr lang="ru-RU" altLang="ru-RU" sz="1200" b="1" dirty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defTabSz="685800">
              <a:tabLst>
                <a:tab pos="1258888" algn="l"/>
              </a:tabLst>
              <a:defRPr/>
            </a:pPr>
            <a:r>
              <a:rPr lang="ru-RU" altLang="ru-RU" sz="1200" b="1" dirty="0" smtClean="0">
                <a:solidFill>
                  <a:prstClr val="black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Для всех </a:t>
            </a:r>
            <a:r>
              <a:rPr lang="ru-RU" altLang="ru-RU" sz="1200" b="1" dirty="0" smtClean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ЮЛ и ИП</a:t>
            </a:r>
            <a:endParaRPr lang="ru-RU" altLang="ru-RU" sz="1200" b="1" dirty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3" name="Рисунок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530" y="179057"/>
            <a:ext cx="503237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Прямая соединительная линия 3"/>
          <p:cNvCxnSpPr/>
          <p:nvPr/>
        </p:nvCxnSpPr>
        <p:spPr>
          <a:xfrm>
            <a:off x="1016605" y="726545"/>
            <a:ext cx="7965885" cy="0"/>
          </a:xfrm>
          <a:prstGeom prst="line">
            <a:avLst/>
          </a:prstGeom>
          <a:ln>
            <a:solidFill>
              <a:srgbClr val="006C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5">
            <a:extLst>
              <a:ext uri="{FF2B5EF4-FFF2-40B4-BE49-F238E27FC236}">
                <a16:creationId xmlns:a16="http://schemas.microsoft.com/office/drawing/2014/main" id="{FB2D7E17-100D-42BA-A37E-6B6BC7ACF5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4443413"/>
            <a:ext cx="115887" cy="14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" descr="Центр оказания услуг «Мой бизнес» | Малый и средний бизнес ..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594" y="854872"/>
            <a:ext cx="2244541" cy="1098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061610" y="2457532"/>
            <a:ext cx="19352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Консультации о работе </a:t>
            </a:r>
          </a:p>
          <a:p>
            <a:r>
              <a:rPr lang="ru-RU" sz="1200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бизнеса во время самоизоляции и мерам поддержки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42988" y="1932717"/>
            <a:ext cx="1439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8 800 600 34 07</a:t>
            </a:r>
          </a:p>
          <a:p>
            <a:r>
              <a:rPr lang="ru-RU" sz="12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Горячая линия</a:t>
            </a:r>
            <a:endParaRPr lang="ru-RU" sz="1200" b="1" dirty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716905" y="1041580"/>
            <a:ext cx="481553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dirty="0" smtClean="0">
                <a:solidFill>
                  <a:srgbClr val="006CB5"/>
                </a:solidFill>
                <a:latin typeface="Tahoma" panose="020B0604030504040204" pitchFamily="34" charset="0"/>
                <a:ea typeface="ＭＳ Ｐゴシック" panose="020B0600070205080204" pitchFamily="34" charset="-128"/>
                <a:cs typeface="Tahoma" panose="020B0604030504040204" pitchFamily="34" charset="0"/>
              </a:rPr>
              <a:t>Полезные интернет ресурсы: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sz="1000" b="1" dirty="0" smtClean="0">
              <a:solidFill>
                <a:srgbClr val="006CB5"/>
              </a:solidFill>
              <a:latin typeface="Tahoma" panose="020B0604030504040204" pitchFamily="34" charset="0"/>
              <a:ea typeface="ＭＳ Ｐゴシック" panose="020B0600070205080204" pitchFamily="34" charset="-128"/>
              <a:cs typeface="Tahoma" panose="020B060403050404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000" dirty="0" smtClean="0">
                <a:solidFill>
                  <a:srgbClr val="006CB5"/>
                </a:solidFill>
                <a:latin typeface="Tahoma" panose="020B0604030504040204" pitchFamily="34" charset="0"/>
                <a:ea typeface="ＭＳ Ｐゴシック" panose="020B0600070205080204" pitchFamily="34" charset="-128"/>
                <a:cs typeface="Tahoma" panose="020B0604030504040204" pitchFamily="34" charset="0"/>
              </a:rPr>
              <a:t>Раздел </a:t>
            </a:r>
            <a:r>
              <a:rPr lang="ru-RU" sz="1000" dirty="0">
                <a:solidFill>
                  <a:srgbClr val="006CB5"/>
                </a:solidFill>
                <a:latin typeface="Tahoma" panose="020B0604030504040204" pitchFamily="34" charset="0"/>
                <a:ea typeface="ＭＳ Ｐゴシック" panose="020B0600070205080204" pitchFamily="34" charset="-128"/>
                <a:cs typeface="Tahoma" panose="020B0604030504040204" pitchFamily="34" charset="0"/>
              </a:rPr>
              <a:t>на сайте Минэкономразвития </a:t>
            </a:r>
            <a:r>
              <a:rPr lang="ru-RU" sz="1000" dirty="0" smtClean="0">
                <a:solidFill>
                  <a:srgbClr val="006CB5"/>
                </a:solidFill>
                <a:latin typeface="Tahoma" panose="020B0604030504040204" pitchFamily="34" charset="0"/>
                <a:ea typeface="ＭＳ Ｐゴシック" panose="020B0600070205080204" pitchFamily="34" charset="-128"/>
                <a:cs typeface="Tahoma" panose="020B0604030504040204" pitchFamily="34" charset="0"/>
              </a:rPr>
              <a:t>России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000" dirty="0" smtClean="0">
                <a:solidFill>
                  <a:srgbClr val="006CB5"/>
                </a:solidFill>
                <a:latin typeface="Tahoma" panose="020B0604030504040204" pitchFamily="34" charset="0"/>
                <a:ea typeface="ＭＳ Ｐゴシック" panose="020B0600070205080204" pitchFamily="34" charset="-128"/>
                <a:cs typeface="Tahoma" panose="020B0604030504040204" pitchFamily="34" charset="0"/>
                <a:hlinkClick r:id="rId5"/>
              </a:rPr>
              <a:t>http</a:t>
            </a:r>
            <a:r>
              <a:rPr lang="ru-RU" sz="1000" dirty="0">
                <a:solidFill>
                  <a:srgbClr val="006CB5"/>
                </a:solidFill>
                <a:latin typeface="Tahoma" panose="020B0604030504040204" pitchFamily="34" charset="0"/>
                <a:ea typeface="ＭＳ Ｐゴシック" panose="020B0600070205080204" pitchFamily="34" charset="-128"/>
                <a:cs typeface="Tahoma" panose="020B0604030504040204" pitchFamily="34" charset="0"/>
                <a:hlinkClick r:id="rId5"/>
              </a:rPr>
              <a:t>://</a:t>
            </a:r>
            <a:r>
              <a:rPr lang="ru-RU" sz="1000" dirty="0" smtClean="0">
                <a:solidFill>
                  <a:srgbClr val="006CB5"/>
                </a:solidFill>
                <a:latin typeface="Tahoma" panose="020B0604030504040204" pitchFamily="34" charset="0"/>
                <a:ea typeface="ＭＳ Ｐゴシック" panose="020B0600070205080204" pitchFamily="34" charset="-128"/>
                <a:cs typeface="Tahoma" panose="020B0604030504040204" pitchFamily="34" charset="0"/>
                <a:hlinkClick r:id="rId5"/>
              </a:rPr>
              <a:t>covid.economy.gov.ru</a:t>
            </a:r>
            <a:endParaRPr lang="ru-RU" sz="1000" dirty="0" smtClean="0">
              <a:solidFill>
                <a:srgbClr val="006CB5"/>
              </a:solidFill>
              <a:latin typeface="Tahoma" panose="020B0604030504040204" pitchFamily="34" charset="0"/>
              <a:ea typeface="ＭＳ Ｐゴシック" panose="020B0600070205080204" pitchFamily="34" charset="-128"/>
              <a:cs typeface="Tahoma" panose="020B060403050404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sz="1000" dirty="0">
              <a:solidFill>
                <a:srgbClr val="006CB5"/>
              </a:solidFill>
              <a:latin typeface="Tahoma" panose="020B0604030504040204" pitchFamily="34" charset="0"/>
              <a:ea typeface="ＭＳ Ｐゴシック" panose="020B0600070205080204" pitchFamily="34" charset="-128"/>
              <a:cs typeface="Tahoma" panose="020B060403050404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000" dirty="0" smtClean="0">
                <a:solidFill>
                  <a:srgbClr val="006CB5"/>
                </a:solidFill>
                <a:latin typeface="Tahoma" panose="020B0604030504040204" pitchFamily="34" charset="0"/>
                <a:ea typeface="ＭＳ Ｐゴシック" panose="020B0600070205080204" pitchFamily="34" charset="-128"/>
                <a:cs typeface="Tahoma" panose="020B0604030504040204" pitchFamily="34" charset="0"/>
              </a:rPr>
              <a:t>Чат-бот </a:t>
            </a:r>
            <a:r>
              <a:rPr lang="ru-RU" sz="1000" dirty="0">
                <a:solidFill>
                  <a:srgbClr val="006CB5"/>
                </a:solidFill>
                <a:latin typeface="Tahoma" panose="020B0604030504040204" pitchFamily="34" charset="0"/>
                <a:ea typeface="ＭＳ Ｐゴシック" panose="020B0600070205080204" pitchFamily="34" charset="-128"/>
                <a:cs typeface="Tahoma" panose="020B0604030504040204" pitchFamily="34" charset="0"/>
              </a:rPr>
              <a:t>Минэкономразвития России по мерам поддержки </a:t>
            </a:r>
            <a:r>
              <a:rPr lang="ru-RU" sz="1000" dirty="0">
                <a:solidFill>
                  <a:srgbClr val="006CB5"/>
                </a:solidFill>
                <a:latin typeface="Tahoma" panose="020B0604030504040204" pitchFamily="34" charset="0"/>
                <a:ea typeface="ＭＳ Ｐゴシック" panose="020B0600070205080204" pitchFamily="34" charset="-128"/>
                <a:cs typeface="Tahoma" panose="020B0604030504040204" pitchFamily="34" charset="0"/>
                <a:hlinkClick r:id="rId6"/>
              </a:rPr>
              <a:t>https://</a:t>
            </a:r>
            <a:r>
              <a:rPr lang="ru-RU" sz="1000" dirty="0" smtClean="0">
                <a:solidFill>
                  <a:srgbClr val="006CB5"/>
                </a:solidFill>
                <a:latin typeface="Tahoma" panose="020B0604030504040204" pitchFamily="34" charset="0"/>
                <a:ea typeface="ＭＳ Ｐゴシック" panose="020B0600070205080204" pitchFamily="34" charset="-128"/>
                <a:cs typeface="Tahoma" panose="020B0604030504040204" pitchFamily="34" charset="0"/>
                <a:hlinkClick r:id="rId6"/>
              </a:rPr>
              <a:t>t.me/economika_bezvirusa_bot</a:t>
            </a:r>
            <a:endParaRPr lang="ru-RU" sz="1000" dirty="0" smtClean="0">
              <a:solidFill>
                <a:srgbClr val="006CB5"/>
              </a:solidFill>
              <a:latin typeface="Tahoma" panose="020B0604030504040204" pitchFamily="34" charset="0"/>
              <a:ea typeface="ＭＳ Ｐゴシック" panose="020B0600070205080204" pitchFamily="34" charset="-128"/>
              <a:cs typeface="Tahoma" panose="020B060403050404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sz="1000" dirty="0">
              <a:solidFill>
                <a:srgbClr val="006CB5"/>
              </a:solidFill>
              <a:latin typeface="Tahoma" panose="020B0604030504040204" pitchFamily="34" charset="0"/>
              <a:ea typeface="ＭＳ Ｐゴシック" panose="020B0600070205080204" pitchFamily="34" charset="-128"/>
              <a:cs typeface="Tahoma" panose="020B060403050404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000" dirty="0" smtClean="0">
                <a:solidFill>
                  <a:srgbClr val="006CB5"/>
                </a:solidFill>
                <a:latin typeface="Tahoma" panose="020B0604030504040204" pitchFamily="34" charset="0"/>
                <a:ea typeface="ＭＳ Ｐゴシック" panose="020B0600070205080204" pitchFamily="34" charset="-128"/>
                <a:cs typeface="Tahoma" panose="020B0604030504040204" pitchFamily="34" charset="0"/>
              </a:rPr>
              <a:t>Цифровая </a:t>
            </a:r>
            <a:r>
              <a:rPr lang="ru-RU" sz="1000" dirty="0">
                <a:solidFill>
                  <a:srgbClr val="006CB5"/>
                </a:solidFill>
                <a:latin typeface="Tahoma" panose="020B0604030504040204" pitchFamily="34" charset="0"/>
                <a:ea typeface="ＭＳ Ｐゴシック" panose="020B0600070205080204" pitchFamily="34" charset="-128"/>
                <a:cs typeface="Tahoma" panose="020B0604030504040204" pitchFamily="34" charset="0"/>
              </a:rPr>
              <a:t>платформа МСП </a:t>
            </a:r>
            <a:endParaRPr lang="ru-RU" sz="1000" dirty="0" smtClean="0">
              <a:solidFill>
                <a:srgbClr val="006CB5"/>
              </a:solidFill>
              <a:latin typeface="Tahoma" panose="020B0604030504040204" pitchFamily="34" charset="0"/>
              <a:ea typeface="ＭＳ Ｐゴシック" panose="020B0600070205080204" pitchFamily="34" charset="-128"/>
              <a:cs typeface="Tahoma" panose="020B060403050404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000" dirty="0" smtClean="0">
                <a:solidFill>
                  <a:srgbClr val="006CB5"/>
                </a:solidFill>
                <a:latin typeface="Tahoma" panose="020B0604030504040204" pitchFamily="34" charset="0"/>
                <a:ea typeface="ＭＳ Ｐゴシック" panose="020B0600070205080204" pitchFamily="34" charset="-128"/>
                <a:cs typeface="Tahoma" panose="020B0604030504040204" pitchFamily="34" charset="0"/>
                <a:hlinkClick r:id="rId7"/>
              </a:rPr>
              <a:t>https</a:t>
            </a:r>
            <a:r>
              <a:rPr lang="ru-RU" sz="1000" dirty="0">
                <a:solidFill>
                  <a:srgbClr val="006CB5"/>
                </a:solidFill>
                <a:latin typeface="Tahoma" panose="020B0604030504040204" pitchFamily="34" charset="0"/>
                <a:ea typeface="ＭＳ Ｐゴシック" panose="020B0600070205080204" pitchFamily="34" charset="-128"/>
                <a:cs typeface="Tahoma" panose="020B0604030504040204" pitchFamily="34" charset="0"/>
                <a:hlinkClick r:id="rId7"/>
              </a:rPr>
              <a:t>://</a:t>
            </a:r>
            <a:r>
              <a:rPr lang="ru-RU" sz="1000" dirty="0" smtClean="0">
                <a:solidFill>
                  <a:srgbClr val="006CB5"/>
                </a:solidFill>
                <a:latin typeface="Tahoma" panose="020B0604030504040204" pitchFamily="34" charset="0"/>
                <a:ea typeface="ＭＳ Ｐゴシック" panose="020B0600070205080204" pitchFamily="34" charset="-128"/>
                <a:cs typeface="Tahoma" panose="020B0604030504040204" pitchFamily="34" charset="0"/>
                <a:hlinkClick r:id="rId7"/>
              </a:rPr>
              <a:t>msp.economy.gov.ru</a:t>
            </a:r>
            <a:endParaRPr lang="ru-RU" sz="1000" dirty="0" smtClean="0">
              <a:solidFill>
                <a:srgbClr val="006CB5"/>
              </a:solidFill>
              <a:latin typeface="Tahoma" panose="020B0604030504040204" pitchFamily="34" charset="0"/>
              <a:ea typeface="ＭＳ Ｐゴシック" panose="020B0600070205080204" pitchFamily="34" charset="-128"/>
              <a:cs typeface="Tahoma" panose="020B060403050404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sz="1000" dirty="0">
              <a:solidFill>
                <a:srgbClr val="006CB5"/>
              </a:solidFill>
              <a:latin typeface="Tahoma" panose="020B0604030504040204" pitchFamily="34" charset="0"/>
              <a:ea typeface="ＭＳ Ｐゴシック" panose="020B0600070205080204" pitchFamily="34" charset="-128"/>
              <a:cs typeface="Tahoma" panose="020B060403050404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000" dirty="0" err="1" smtClean="0">
                <a:solidFill>
                  <a:srgbClr val="006CB5"/>
                </a:solidFill>
                <a:latin typeface="Tahoma" panose="020B0604030504040204" pitchFamily="34" charset="0"/>
                <a:ea typeface="ＭＳ Ｐゴシック" panose="020B0600070205080204" pitchFamily="34" charset="-128"/>
                <a:cs typeface="Tahoma" panose="020B0604030504040204" pitchFamily="34" charset="0"/>
              </a:rPr>
              <a:t>Мойбизнес.рф</a:t>
            </a:r>
            <a:r>
              <a:rPr lang="ru-RU" sz="1000" dirty="0" smtClean="0">
                <a:solidFill>
                  <a:srgbClr val="006CB5"/>
                </a:solidFill>
                <a:latin typeface="Tahoma" panose="020B0604030504040204" pitchFamily="34" charset="0"/>
                <a:ea typeface="ＭＳ Ｐゴシック" panose="020B0600070205080204" pitchFamily="34" charset="-128"/>
                <a:cs typeface="Tahoma" panose="020B0604030504040204" pitchFamily="34" charset="0"/>
              </a:rPr>
              <a:t>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000" dirty="0" smtClean="0">
                <a:solidFill>
                  <a:srgbClr val="006CB5"/>
                </a:solidFill>
                <a:latin typeface="Tahoma" panose="020B0604030504040204" pitchFamily="34" charset="0"/>
                <a:ea typeface="ＭＳ Ｐゴシック" panose="020B0600070205080204" pitchFamily="34" charset="-128"/>
                <a:cs typeface="Tahoma" panose="020B0604030504040204" pitchFamily="34" charset="0"/>
                <a:hlinkClick r:id="rId8"/>
              </a:rPr>
              <a:t>https</a:t>
            </a:r>
            <a:r>
              <a:rPr lang="ru-RU" sz="1000" dirty="0">
                <a:solidFill>
                  <a:srgbClr val="006CB5"/>
                </a:solidFill>
                <a:latin typeface="Tahoma" panose="020B0604030504040204" pitchFamily="34" charset="0"/>
                <a:ea typeface="ＭＳ Ｐゴシック" panose="020B0600070205080204" pitchFamily="34" charset="-128"/>
                <a:cs typeface="Tahoma" panose="020B0604030504040204" pitchFamily="34" charset="0"/>
                <a:hlinkClick r:id="rId8"/>
              </a:rPr>
              <a:t>://</a:t>
            </a:r>
            <a:r>
              <a:rPr lang="ru-RU" sz="1000" dirty="0" smtClean="0">
                <a:solidFill>
                  <a:srgbClr val="006CB5"/>
                </a:solidFill>
                <a:latin typeface="Tahoma" panose="020B0604030504040204" pitchFamily="34" charset="0"/>
                <a:ea typeface="ＭＳ Ｐゴシック" panose="020B0600070205080204" pitchFamily="34" charset="-128"/>
                <a:cs typeface="Tahoma" panose="020B0604030504040204" pitchFamily="34" charset="0"/>
                <a:hlinkClick r:id="rId8"/>
              </a:rPr>
              <a:t>мойбизнес.рф</a:t>
            </a:r>
            <a:endParaRPr lang="ru-RU" sz="1000" dirty="0">
              <a:solidFill>
                <a:srgbClr val="006CB5"/>
              </a:solidFill>
              <a:latin typeface="Tahoma" panose="020B0604030504040204" pitchFamily="34" charset="0"/>
              <a:ea typeface="ＭＳ Ｐゴシック" panose="020B0600070205080204" pitchFamily="34" charset="-128"/>
              <a:cs typeface="Tahoma" panose="020B060403050404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sz="1000" dirty="0">
              <a:solidFill>
                <a:srgbClr val="006CB5"/>
              </a:solidFill>
              <a:latin typeface="Tahoma" panose="020B0604030504040204" pitchFamily="34" charset="0"/>
              <a:ea typeface="ＭＳ Ｐゴシック" panose="020B0600070205080204" pitchFamily="34" charset="-128"/>
              <a:cs typeface="Tahoma" panose="020B060403050404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000" dirty="0" smtClean="0">
                <a:solidFill>
                  <a:srgbClr val="006CB5"/>
                </a:solidFill>
                <a:latin typeface="Tahoma" panose="020B0604030504040204" pitchFamily="34" charset="0"/>
                <a:ea typeface="ＭＳ Ｐゴシック" panose="020B0600070205080204" pitchFamily="34" charset="-128"/>
                <a:cs typeface="Tahoma" panose="020B0604030504040204" pitchFamily="34" charset="0"/>
              </a:rPr>
              <a:t>Правительственный </a:t>
            </a:r>
            <a:r>
              <a:rPr lang="ru-RU" sz="1000" dirty="0">
                <a:solidFill>
                  <a:srgbClr val="006CB5"/>
                </a:solidFill>
                <a:latin typeface="Tahoma" panose="020B0604030504040204" pitchFamily="34" charset="0"/>
                <a:ea typeface="ＭＳ Ｐゴシック" panose="020B0600070205080204" pitchFamily="34" charset="-128"/>
                <a:cs typeface="Tahoma" panose="020B0604030504040204" pitchFamily="34" charset="0"/>
              </a:rPr>
              <a:t>сайт </a:t>
            </a:r>
            <a:endParaRPr lang="ru-RU" sz="1000" dirty="0" smtClean="0">
              <a:solidFill>
                <a:srgbClr val="006CB5"/>
              </a:solidFill>
              <a:latin typeface="Tahoma" panose="020B0604030504040204" pitchFamily="34" charset="0"/>
              <a:ea typeface="ＭＳ Ｐゴシック" panose="020B0600070205080204" pitchFamily="34" charset="-128"/>
              <a:cs typeface="Tahoma" panose="020B060403050404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000" dirty="0" smtClean="0">
                <a:solidFill>
                  <a:srgbClr val="006CB5"/>
                </a:solidFill>
                <a:latin typeface="Tahoma" panose="020B0604030504040204" pitchFamily="34" charset="0"/>
                <a:ea typeface="ＭＳ Ｐゴシック" panose="020B0600070205080204" pitchFamily="34" charset="-128"/>
                <a:cs typeface="Tahoma" panose="020B0604030504040204" pitchFamily="34" charset="0"/>
                <a:hlinkClick r:id="rId9"/>
              </a:rPr>
              <a:t>http</a:t>
            </a:r>
            <a:r>
              <a:rPr lang="ru-RU" sz="1000" dirty="0">
                <a:solidFill>
                  <a:srgbClr val="006CB5"/>
                </a:solidFill>
                <a:latin typeface="Tahoma" panose="020B0604030504040204" pitchFamily="34" charset="0"/>
                <a:ea typeface="ＭＳ Ｐゴシック" panose="020B0600070205080204" pitchFamily="34" charset="-128"/>
                <a:cs typeface="Tahoma" panose="020B0604030504040204" pitchFamily="34" charset="0"/>
                <a:hlinkClick r:id="rId9"/>
              </a:rPr>
              <a:t>://government.ru/support_measures</a:t>
            </a:r>
            <a:r>
              <a:rPr lang="ru-RU" sz="1000" dirty="0" smtClean="0">
                <a:solidFill>
                  <a:srgbClr val="006CB5"/>
                </a:solidFill>
                <a:latin typeface="Tahoma" panose="020B0604030504040204" pitchFamily="34" charset="0"/>
                <a:ea typeface="ＭＳ Ｐゴシック" panose="020B0600070205080204" pitchFamily="34" charset="-128"/>
                <a:cs typeface="Tahoma" panose="020B0604030504040204" pitchFamily="34" charset="0"/>
                <a:hlinkClick r:id="rId9"/>
              </a:rPr>
              <a:t>/</a:t>
            </a:r>
            <a:endParaRPr lang="ru-RU" sz="1000" dirty="0" smtClean="0">
              <a:solidFill>
                <a:srgbClr val="006CB5"/>
              </a:solidFill>
              <a:latin typeface="Tahoma" panose="020B0604030504040204" pitchFamily="34" charset="0"/>
              <a:ea typeface="ＭＳ Ｐゴシック" panose="020B0600070205080204" pitchFamily="34" charset="-128"/>
              <a:cs typeface="Tahoma" panose="020B060403050404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sz="1000" dirty="0">
              <a:solidFill>
                <a:srgbClr val="006CB5"/>
              </a:solidFill>
              <a:latin typeface="Tahoma" panose="020B0604030504040204" pitchFamily="34" charset="0"/>
              <a:ea typeface="ＭＳ Ｐゴシック" panose="020B0600070205080204" pitchFamily="34" charset="-128"/>
              <a:cs typeface="Tahoma" panose="020B060403050404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000" dirty="0" smtClean="0">
                <a:solidFill>
                  <a:srgbClr val="006CB5"/>
                </a:solidFill>
                <a:latin typeface="Tahoma" panose="020B0604030504040204" pitchFamily="34" charset="0"/>
                <a:ea typeface="ＭＳ Ｐゴシック" panose="020B0600070205080204" pitchFamily="34" charset="-128"/>
                <a:cs typeface="Tahoma" panose="020B0604030504040204" pitchFamily="34" charset="0"/>
              </a:rPr>
              <a:t>ФНС </a:t>
            </a:r>
            <a:r>
              <a:rPr lang="ru-RU" sz="1000" dirty="0">
                <a:solidFill>
                  <a:srgbClr val="006CB5"/>
                </a:solidFill>
                <a:latin typeface="Tahoma" panose="020B0604030504040204" pitchFamily="34" charset="0"/>
                <a:ea typeface="ＭＳ Ｐゴシック" panose="020B0600070205080204" pitchFamily="34" charset="-128"/>
                <a:cs typeface="Tahoma" panose="020B0604030504040204" pitchFamily="34" charset="0"/>
              </a:rPr>
              <a:t>России  </a:t>
            </a:r>
            <a:endParaRPr lang="ru-RU" sz="1000" dirty="0" smtClean="0">
              <a:solidFill>
                <a:srgbClr val="006CB5"/>
              </a:solidFill>
              <a:latin typeface="Tahoma" panose="020B0604030504040204" pitchFamily="34" charset="0"/>
              <a:ea typeface="ＭＳ Ｐゴシック" panose="020B0600070205080204" pitchFamily="34" charset="-128"/>
              <a:cs typeface="Tahoma" panose="020B060403050404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000" dirty="0" smtClean="0">
                <a:solidFill>
                  <a:srgbClr val="006CB5"/>
                </a:solidFill>
                <a:latin typeface="Tahoma" panose="020B0604030504040204" pitchFamily="34" charset="0"/>
                <a:ea typeface="ＭＳ Ｐゴシック" panose="020B0600070205080204" pitchFamily="34" charset="-128"/>
                <a:cs typeface="Tahoma" panose="020B0604030504040204" pitchFamily="34" charset="0"/>
                <a:hlinkClick r:id="rId10"/>
              </a:rPr>
              <a:t>https</a:t>
            </a:r>
            <a:r>
              <a:rPr lang="ru-RU" sz="1000" dirty="0">
                <a:solidFill>
                  <a:srgbClr val="006CB5"/>
                </a:solidFill>
                <a:latin typeface="Tahoma" panose="020B0604030504040204" pitchFamily="34" charset="0"/>
                <a:ea typeface="ＭＳ Ｐゴシック" panose="020B0600070205080204" pitchFamily="34" charset="-128"/>
                <a:cs typeface="Tahoma" panose="020B0604030504040204" pitchFamily="34" charset="0"/>
                <a:hlinkClick r:id="rId10"/>
              </a:rPr>
              <a:t>://www.nalog.ru/rn50/business-support-2020</a:t>
            </a:r>
            <a:r>
              <a:rPr lang="ru-RU" sz="1000" dirty="0" smtClean="0">
                <a:solidFill>
                  <a:srgbClr val="006CB5"/>
                </a:solidFill>
                <a:latin typeface="Tahoma" panose="020B0604030504040204" pitchFamily="34" charset="0"/>
                <a:ea typeface="ＭＳ Ｐゴシック" panose="020B0600070205080204" pitchFamily="34" charset="-128"/>
                <a:cs typeface="Tahoma" panose="020B0604030504040204" pitchFamily="34" charset="0"/>
                <a:hlinkClick r:id="rId10"/>
              </a:rPr>
              <a:t>/</a:t>
            </a:r>
            <a:endParaRPr lang="ru-RU" sz="1000" dirty="0" smtClean="0">
              <a:solidFill>
                <a:srgbClr val="006CB5"/>
              </a:solidFill>
              <a:latin typeface="Tahoma" panose="020B0604030504040204" pitchFamily="34" charset="0"/>
              <a:ea typeface="ＭＳ Ｐゴシック" panose="020B0600070205080204" pitchFamily="34" charset="-128"/>
              <a:cs typeface="Tahoma" panose="020B060403050404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sz="1000" dirty="0">
              <a:solidFill>
                <a:srgbClr val="006CB5"/>
              </a:solidFill>
              <a:latin typeface="Tahoma" panose="020B0604030504040204" pitchFamily="34" charset="0"/>
              <a:ea typeface="ＭＳ Ｐゴシック" panose="020B0600070205080204" pitchFamily="34" charset="-128"/>
              <a:cs typeface="Tahoma" panose="020B060403050404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000" dirty="0" err="1" smtClean="0">
                <a:solidFill>
                  <a:srgbClr val="006CB5"/>
                </a:solidFill>
                <a:latin typeface="Tahoma" panose="020B0604030504040204" pitchFamily="34" charset="0"/>
                <a:ea typeface="ＭＳ Ｐゴシック" panose="020B0600070205080204" pitchFamily="34" charset="-128"/>
                <a:cs typeface="Tahoma" panose="020B0604030504040204" pitchFamily="34" charset="0"/>
              </a:rPr>
              <a:t>Стопкороновирус.РФ</a:t>
            </a:r>
            <a:r>
              <a:rPr lang="ru-RU" sz="1000" dirty="0" smtClean="0">
                <a:solidFill>
                  <a:srgbClr val="006CB5"/>
                </a:solidFill>
                <a:latin typeface="Tahoma" panose="020B0604030504040204" pitchFamily="34" charset="0"/>
                <a:ea typeface="ＭＳ Ｐゴシック" panose="020B0600070205080204" pitchFamily="34" charset="-128"/>
                <a:cs typeface="Tahoma" panose="020B0604030504040204" pitchFamily="34" charset="0"/>
              </a:rPr>
              <a:t>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000" dirty="0" smtClean="0">
                <a:solidFill>
                  <a:srgbClr val="006CB5"/>
                </a:solidFill>
                <a:latin typeface="Tahoma" panose="020B0604030504040204" pitchFamily="34" charset="0"/>
                <a:ea typeface="ＭＳ Ｐゴシック" panose="020B0600070205080204" pitchFamily="34" charset="-128"/>
                <a:cs typeface="Tahoma" panose="020B0604030504040204" pitchFamily="34" charset="0"/>
                <a:hlinkClick r:id="rId11"/>
              </a:rPr>
              <a:t>https</a:t>
            </a:r>
            <a:r>
              <a:rPr lang="ru-RU" sz="1000" dirty="0">
                <a:solidFill>
                  <a:srgbClr val="006CB5"/>
                </a:solidFill>
                <a:latin typeface="Tahoma" panose="020B0604030504040204" pitchFamily="34" charset="0"/>
                <a:ea typeface="ＭＳ Ｐゴシック" panose="020B0600070205080204" pitchFamily="34" charset="-128"/>
                <a:cs typeface="Tahoma" panose="020B0604030504040204" pitchFamily="34" charset="0"/>
                <a:hlinkClick r:id="rId11"/>
              </a:rPr>
              <a:t>://</a:t>
            </a:r>
            <a:r>
              <a:rPr lang="ru-RU" sz="1000" dirty="0" smtClean="0">
                <a:solidFill>
                  <a:srgbClr val="006CB5"/>
                </a:solidFill>
                <a:latin typeface="Tahoma" panose="020B0604030504040204" pitchFamily="34" charset="0"/>
                <a:ea typeface="ＭＳ Ｐゴシック" panose="020B0600070205080204" pitchFamily="34" charset="-128"/>
                <a:cs typeface="Tahoma" panose="020B0604030504040204" pitchFamily="34" charset="0"/>
                <a:hlinkClick r:id="rId11"/>
              </a:rPr>
              <a:t>стопкоронавирус.рф/what-to-do/business</a:t>
            </a:r>
            <a:endParaRPr lang="ru-RU" sz="1000" dirty="0" smtClean="0">
              <a:solidFill>
                <a:srgbClr val="006CB5"/>
              </a:solidFill>
              <a:latin typeface="Tahoma" panose="020B0604030504040204" pitchFamily="34" charset="0"/>
              <a:ea typeface="ＭＳ Ｐゴシック" panose="020B0600070205080204" pitchFamily="34" charset="-128"/>
              <a:cs typeface="Tahoma" panose="020B060403050404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61610" y="3336835"/>
            <a:ext cx="19352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Поступило </a:t>
            </a:r>
          </a:p>
          <a:p>
            <a:r>
              <a:rPr lang="ru-RU" sz="12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 </a:t>
            </a:r>
            <a:r>
              <a:rPr lang="ru-RU" sz="12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843 звонков</a:t>
            </a:r>
            <a:endParaRPr lang="ru-RU" sz="1200" b="1" dirty="0" smtClean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6809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343400" cy="5143500"/>
          </a:xfrm>
          <a:prstGeom prst="rect">
            <a:avLst/>
          </a:prstGeom>
        </p:spPr>
      </p:pic>
      <p:sp>
        <p:nvSpPr>
          <p:cNvPr id="10" name="TextBox 7">
            <a:extLst>
              <a:ext uri="{FF2B5EF4-FFF2-40B4-BE49-F238E27FC236}">
                <a16:creationId xmlns:a16="http://schemas.microsoft.com/office/drawing/2014/main" id="{7CA869C1-E635-4591-8356-721CD853C2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1841" y="1626645"/>
            <a:ext cx="5760640" cy="147732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altLang="ru-RU" sz="1800" b="1" dirty="0">
                <a:solidFill>
                  <a:srgbClr val="006CB5"/>
                </a:solidFill>
                <a:latin typeface="Tahoma" panose="020B0604030504040204" pitchFamily="34" charset="0"/>
                <a:ea typeface="ＭＳ Ｐゴシック" panose="020B0600070205080204" pitchFamily="34" charset="-128"/>
                <a:cs typeface="Tahoma" panose="020B0604030504040204" pitchFamily="34" charset="0"/>
              </a:rPr>
              <a:t>МЕРЫ ПОДДЕРЖКИ БИЗНЕСА  ДЛЯ</a:t>
            </a:r>
          </a:p>
          <a:p>
            <a:pPr algn="r">
              <a:defRPr/>
            </a:pPr>
            <a:r>
              <a:rPr lang="ru-RU" altLang="ru-RU" sz="1800" b="1" dirty="0">
                <a:solidFill>
                  <a:srgbClr val="006CB5"/>
                </a:solidFill>
                <a:latin typeface="Tahoma" panose="020B0604030504040204" pitchFamily="34" charset="0"/>
                <a:ea typeface="ＭＳ Ｐゴシック" panose="020B0600070205080204" pitchFamily="34" charset="-128"/>
                <a:cs typeface="Tahoma" panose="020B0604030504040204" pitchFamily="34" charset="0"/>
              </a:rPr>
              <a:t>ПРЕОДОЛЕНИЯ ПОСЛЕДСТВИЙ НОВОЙ КОРОНАВИРУСНОЙ ИНФЕКЦИИ (COVID-2019</a:t>
            </a:r>
            <a:r>
              <a:rPr lang="ru-RU" altLang="ru-RU" sz="1800" b="1" dirty="0" smtClean="0">
                <a:solidFill>
                  <a:srgbClr val="006CB5"/>
                </a:solidFill>
                <a:latin typeface="Tahoma" panose="020B0604030504040204" pitchFamily="34" charset="0"/>
                <a:ea typeface="ＭＳ Ｐゴシック" panose="020B0600070205080204" pitchFamily="34" charset="-128"/>
                <a:cs typeface="Tahoma" panose="020B0604030504040204" pitchFamily="34" charset="0"/>
              </a:rPr>
              <a:t>)</a:t>
            </a:r>
          </a:p>
          <a:p>
            <a:pPr algn="r">
              <a:defRPr/>
            </a:pPr>
            <a:endParaRPr lang="ru-RU" altLang="ru-RU" sz="1800" b="1" dirty="0" smtClean="0">
              <a:solidFill>
                <a:srgbClr val="006CB5"/>
              </a:solidFill>
              <a:latin typeface="Tahoma" panose="020B0604030504040204" pitchFamily="34" charset="0"/>
              <a:ea typeface="ＭＳ Ｐゴシック" panose="020B0600070205080204" pitchFamily="34" charset="-128"/>
              <a:cs typeface="Tahoma" panose="020B0604030504040204" pitchFamily="34" charset="0"/>
            </a:endParaRPr>
          </a:p>
          <a:p>
            <a:pPr algn="r">
              <a:defRPr/>
            </a:pPr>
            <a:r>
              <a:rPr lang="ru-RU" altLang="ru-RU" sz="1800" dirty="0" smtClean="0">
                <a:solidFill>
                  <a:srgbClr val="006CB5"/>
                </a:solidFill>
                <a:latin typeface="Tahoma" panose="020B0604030504040204" pitchFamily="34" charset="0"/>
                <a:ea typeface="ＭＳ Ｐゴシック" panose="020B0600070205080204" pitchFamily="34" charset="-128"/>
                <a:cs typeface="Tahoma" panose="020B0604030504040204" pitchFamily="34" charset="0"/>
              </a:rPr>
              <a:t>ВЕРСИЯ 2</a:t>
            </a:r>
            <a:endParaRPr lang="ru-RU" altLang="ru-RU" sz="1800" dirty="0">
              <a:solidFill>
                <a:srgbClr val="006CB5"/>
              </a:solidFill>
              <a:latin typeface="Tahoma" panose="020B0604030504040204" pitchFamily="34" charset="0"/>
              <a:ea typeface="ＭＳ Ｐゴシック" panose="020B0600070205080204" pitchFamily="34" charset="-128"/>
              <a:cs typeface="Tahoma" panose="020B0604030504040204" pitchFamily="34" charset="0"/>
            </a:endParaRP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7CA869C1-E635-4591-8356-721CD853C2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1626645"/>
            <a:ext cx="3240360" cy="113877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altLang="ru-RU" sz="1800" b="1" dirty="0" smtClean="0">
                <a:solidFill>
                  <a:prstClr val="white"/>
                </a:solidFill>
                <a:latin typeface="Tahoma" panose="020B0604030504040204" pitchFamily="34" charset="0"/>
                <a:ea typeface="ＭＳ Ｐゴシック" panose="020B0600070205080204" pitchFamily="34" charset="-128"/>
                <a:cs typeface="Tahoma" panose="020B0604030504040204" pitchFamily="34" charset="0"/>
              </a:rPr>
              <a:t>МИНЭКОНОМРАЗВИТИЯ</a:t>
            </a:r>
          </a:p>
          <a:p>
            <a:pPr>
              <a:defRPr/>
            </a:pPr>
            <a:r>
              <a:rPr lang="ru-RU" altLang="ru-RU" sz="1800" b="1" dirty="0" smtClean="0">
                <a:solidFill>
                  <a:prstClr val="white"/>
                </a:solidFill>
                <a:latin typeface="Tahoma" panose="020B0604030504040204" pitchFamily="34" charset="0"/>
                <a:ea typeface="ＭＳ Ｐゴシック" panose="020B0600070205080204" pitchFamily="34" charset="-128"/>
                <a:cs typeface="Tahoma" panose="020B0604030504040204" pitchFamily="34" charset="0"/>
              </a:rPr>
              <a:t>НОВОСИБИРСКОЙ </a:t>
            </a:r>
          </a:p>
          <a:p>
            <a:pPr>
              <a:defRPr/>
            </a:pPr>
            <a:r>
              <a:rPr lang="ru-RU" altLang="ru-RU" sz="1800" b="1" dirty="0" smtClean="0">
                <a:solidFill>
                  <a:prstClr val="white"/>
                </a:solidFill>
                <a:latin typeface="Tahoma" panose="020B0604030504040204" pitchFamily="34" charset="0"/>
                <a:ea typeface="ＭＳ Ｐゴシック" panose="020B0600070205080204" pitchFamily="34" charset="-128"/>
                <a:cs typeface="Tahoma" panose="020B0604030504040204" pitchFamily="34" charset="0"/>
              </a:rPr>
              <a:t>ОБЛАСТИ</a:t>
            </a:r>
            <a:endParaRPr lang="ru-RU" altLang="ru-RU" sz="1800" dirty="0">
              <a:solidFill>
                <a:prstClr val="white"/>
              </a:solidFill>
              <a:latin typeface="Tahoma" panose="020B0604030504040204" pitchFamily="34" charset="0"/>
              <a:ea typeface="ＭＳ Ｐゴシック" panose="020B0600070205080204" pitchFamily="34" charset="-128"/>
              <a:cs typeface="Tahoma" panose="020B0604030504040204" pitchFamily="34" charset="0"/>
            </a:endParaRPr>
          </a:p>
          <a:p>
            <a:pPr>
              <a:defRPr/>
            </a:pPr>
            <a:endParaRPr lang="ru-RU" altLang="ru-RU" sz="1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" name="Рисунок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530" y="321500"/>
            <a:ext cx="503237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14"/>
          <p:cNvSpPr txBox="1">
            <a:spLocks noChangeArrowheads="1"/>
          </p:cNvSpPr>
          <p:nvPr/>
        </p:nvSpPr>
        <p:spPr bwMode="auto">
          <a:xfrm>
            <a:off x="6822249" y="4078690"/>
            <a:ext cx="2070231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/>
            <a:endParaRPr lang="ru-RU" altLang="ru-RU" sz="900" dirty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r"/>
            <a:r>
              <a:rPr lang="en-US" altLang="ru-RU" sz="900" dirty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econom.nso.ru</a:t>
            </a:r>
          </a:p>
          <a:p>
            <a:pPr algn="r"/>
            <a:r>
              <a:rPr lang="en-US" altLang="ru-RU" sz="900" dirty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invest.nso.ru </a:t>
            </a:r>
          </a:p>
          <a:p>
            <a:pPr algn="r"/>
            <a:r>
              <a:rPr lang="en-US" altLang="ru-RU" sz="900" dirty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facebook.com/</a:t>
            </a:r>
            <a:r>
              <a:rPr lang="en-US" altLang="ru-RU" sz="900" dirty="0" err="1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mineconomnso</a:t>
            </a:r>
            <a:endParaRPr lang="en-US" altLang="ru-RU" sz="900" dirty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r"/>
            <a:r>
              <a:rPr lang="en-US" altLang="ru-RU" sz="900" dirty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export.nso.ru</a:t>
            </a:r>
          </a:p>
          <a:p>
            <a:pPr algn="r"/>
            <a:r>
              <a:rPr lang="en-US" altLang="ru-RU" sz="900" dirty="0">
                <a:solidFill>
                  <a:srgbClr val="006CB5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turizm.nso.ru </a:t>
            </a:r>
            <a:endParaRPr lang="ru-RU" altLang="ru-RU" sz="900" dirty="0">
              <a:solidFill>
                <a:srgbClr val="006CB5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51520" y="4506965"/>
            <a:ext cx="18722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200" b="1" dirty="0" smtClean="0">
                <a:solidFill>
                  <a:prstClr val="white"/>
                </a:solidFill>
                <a:latin typeface="Tahoma" panose="020B0604030504040204" pitchFamily="34" charset="0"/>
                <a:ea typeface="ＭＳ Ｐゴシック" panose="020B0600070205080204" pitchFamily="34" charset="-128"/>
                <a:cs typeface="Tahoma" panose="020B0604030504040204" pitchFamily="34" charset="0"/>
              </a:rPr>
              <a:t>Новосибирск</a:t>
            </a:r>
          </a:p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200" b="1" dirty="0" smtClean="0">
                <a:solidFill>
                  <a:prstClr val="white"/>
                </a:solidFill>
                <a:latin typeface="Tahoma" panose="020B0604030504040204" pitchFamily="34" charset="0"/>
                <a:ea typeface="ＭＳ Ｐゴシック" panose="020B0600070205080204" pitchFamily="34" charset="-128"/>
                <a:cs typeface="Tahoma" panose="020B0604030504040204" pitchFamily="34" charset="0"/>
              </a:rPr>
              <a:t>19.05.2020</a:t>
            </a:r>
            <a:endParaRPr lang="ru-RU" sz="1200" b="1" dirty="0">
              <a:solidFill>
                <a:prstClr val="white"/>
              </a:solidFill>
              <a:latin typeface="Tahoma" panose="020B0604030504040204" pitchFamily="34" charset="0"/>
              <a:ea typeface="ＭＳ Ｐゴシック" panose="020B0600070205080204" pitchFamily="34" charset="-128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2603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26079</TotalTime>
  <Words>3997</Words>
  <Application>Microsoft Office PowerPoint</Application>
  <PresentationFormat>Экран (16:9)</PresentationFormat>
  <Paragraphs>605</Paragraphs>
  <Slides>28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28</vt:i4>
      </vt:variant>
    </vt:vector>
  </HeadingPairs>
  <TitlesOfParts>
    <vt:vector size="35" baseType="lpstr">
      <vt:lpstr>Wingdings</vt:lpstr>
      <vt:lpstr>Arial</vt:lpstr>
      <vt:lpstr>MS PGothic</vt:lpstr>
      <vt:lpstr>Tahoma</vt:lpstr>
      <vt:lpstr>Calibri</vt:lpstr>
      <vt:lpstr>1_Тема Office</vt:lpstr>
      <vt:lpstr>3_Тема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Лада</dc:creator>
  <cp:lastModifiedBy>Шовтак Виталий Борисович</cp:lastModifiedBy>
  <cp:revision>2489</cp:revision>
  <cp:lastPrinted>2020-01-23T01:40:24Z</cp:lastPrinted>
  <dcterms:created xsi:type="dcterms:W3CDTF">2009-04-22T03:24:40Z</dcterms:created>
  <dcterms:modified xsi:type="dcterms:W3CDTF">2020-05-19T04:53:57Z</dcterms:modified>
</cp:coreProperties>
</file>